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4"/>
    <p:sldMasterId id="2147483712" r:id="rId5"/>
    <p:sldMasterId id="2147483713" r:id="rId6"/>
  </p:sldMasterIdLst>
  <p:notesMasterIdLst>
    <p:notesMasterId r:id="rId5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1448942914" r:id="rId15"/>
    <p:sldId id="1448942906" r:id="rId16"/>
    <p:sldId id="1861" r:id="rId17"/>
    <p:sldId id="265" r:id="rId18"/>
    <p:sldId id="1448942908" r:id="rId19"/>
    <p:sldId id="1448942907" r:id="rId20"/>
    <p:sldId id="1448942909" r:id="rId21"/>
    <p:sldId id="1448942910" r:id="rId22"/>
    <p:sldId id="1448942911" r:id="rId23"/>
    <p:sldId id="1448942912" r:id="rId24"/>
    <p:sldId id="1448942913" r:id="rId25"/>
    <p:sldId id="266" r:id="rId26"/>
    <p:sldId id="267" r:id="rId27"/>
    <p:sldId id="268" r:id="rId28"/>
    <p:sldId id="269" r:id="rId29"/>
    <p:sldId id="270" r:id="rId30"/>
    <p:sldId id="272" r:id="rId31"/>
    <p:sldId id="273" r:id="rId32"/>
    <p:sldId id="271" r:id="rId33"/>
    <p:sldId id="274" r:id="rId34"/>
    <p:sldId id="293" r:id="rId35"/>
    <p:sldId id="275" r:id="rId36"/>
    <p:sldId id="277" r:id="rId37"/>
    <p:sldId id="276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Georgia" panose="02040502050405020303" pitchFamily="18" charset="0"/>
      <p:regular r:id="rId62"/>
      <p:bold r:id="rId63"/>
      <p:italic r:id="rId64"/>
      <p:boldItalic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Proxima Nova" panose="020B0604020202020204" charset="0"/>
      <p:regular r:id="rId70"/>
      <p:bold r:id="rId71"/>
      <p:italic r:id="rId72"/>
      <p:boldItalic r:id="rId73"/>
    </p:embeddedFont>
    <p:embeddedFont>
      <p:font typeface="Proxima Nova Semibold" panose="020B0604020202020204" charset="0"/>
      <p:regular r:id="rId74"/>
      <p:bold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06D190-A858-D819-8E23-2EC469FEE72C}" name="Van Der Stuyft Arne" initials="VA" userId="S::arne.vanderstuyft@vlaanderen.be::edd10972-7206-4437-b07e-c13ea407e663" providerId="AD"/>
  <p188:author id="{46AA98A3-9287-4C18-DF77-D084F6508948}" name="Thijs Hegge" initials="TH" userId="S::thijs.hegge_pwc.com#ext#@vlaamseoverheid.onmicrosoft.com::64333c4c-8ac6-4437-abe1-63c05bf7aae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ijs Hegge (BE)" initials="" lastIdx="5" clrIdx="0"/>
  <p:cmAuthor id="1" name="Arne Van Der Stuyft (BE)" initials="" lastIdx="2" clrIdx="1"/>
  <p:cmAuthor id="2" name="Laurens Vercauteren (BE)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1AC00E-969E-4063-BC12-7B02EB4A4992}" v="485" dt="2021-12-15T18:42:35.634"/>
    <p1510:client id="{4FD39E7F-C913-4CD0-D1C5-A2B49EB46AEC}" v="415" dt="2021-12-15T15:19:38.993"/>
    <p1510:client id="{7145DD8A-C2CC-FD51-2BBC-245026514DB8}" v="1322" dt="2021-12-16T08:01:36.034"/>
    <p1510:client id="{D2D85C64-DAB0-254E-0C9E-46B83705BEB2}" v="3" dt="2021-12-16T07:23:09.664"/>
    <p1510:client id="{D2E5E509-C902-CB0A-C83A-EEF954D44CE8}" v="78" dt="2021-12-15T08:08:18.191"/>
    <p1510:client id="{E26B9037-0281-4026-87E0-70F193DD60DF}" v="399" dt="2021-12-15T16:10:49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8.fntdata"/><Relationship Id="rId82" Type="http://schemas.microsoft.com/office/2015/10/relationships/revisionInfo" Target="revisionInfo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9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4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1.xml"/><Relationship Id="rId71" Type="http://schemas.openxmlformats.org/officeDocument/2006/relationships/font" Target="fonts/font1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637745746276/98b4cc4e34e32a457007e9cc0dbc5356377c01f3?sender=u048a1117151baed084666519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637745746276/98b4cc4e34e32a457007e9cc0dbc5356377c01f3?sender=u048a1117151baed08466651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44347efbe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Inspiratiesessie om de juiste mensen mee te krijgen. </a:t>
            </a:r>
            <a:endParaRPr/>
          </a:p>
        </p:txBody>
      </p:sp>
      <p:sp>
        <p:nvSpPr>
          <p:cNvPr id="359" name="Google Shape;359;g1044347efbe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eaebb574a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aeaebb574a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aeaebb574a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029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eaebb574a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aeaebb574a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aeaebb574a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513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53e3f17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53e3f17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44347efbe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g1044347efbe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44347efbe_0_1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1044347efbe_0_1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19" lvl="0" indent="-1714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OSLO draait om interoperabiliteit: </a:t>
            </a:r>
            <a:endParaRPr/>
          </a:p>
          <a:p>
            <a:pPr marL="171419" lvl="0" indent="-1714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Samenwerking overheen bestuursniveau’s en met academische en private sector</a:t>
            </a:r>
            <a:endParaRPr/>
          </a:p>
          <a:p>
            <a:pPr marL="171419" lvl="0" indent="-1714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/>
              <a:t>Rond 4 niveau’s van interoperabiliteit </a:t>
            </a:r>
            <a:endParaRPr/>
          </a:p>
        </p:txBody>
      </p:sp>
      <p:sp>
        <p:nvSpPr>
          <p:cNvPr id="472" name="Google Shape;472;g1044347efbe_0_1421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44347efbe_0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g1044347efbe_0_1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44347efbe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1044347efbe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44347efb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1044347efb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44347efbe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1044347efbe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44347efbe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" name="Google Shape;560;g1044347efbe_0_1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Icons made by Freepik from www.flaticon.com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44347efbe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2" name="Google Shape;372;g1044347efbe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44347efbe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g1044347efbe_0_14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Icons made by Freepik from www.flaticon.com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44347efbe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0" name="Google Shape;570;g1044347efbe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44347efbe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6" name="Google Shape;606;g1044347efbe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44347ef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0" name="Google Shape;630;g1044347ef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44347efbe_0_1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3" name="Google Shape;613;g1044347efbe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4af63ea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1" name="Google Shape;661;g104af63ea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500872bf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8" name="Google Shape;678;g10500872bf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44347efbe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1044347efbe_0_2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044347efbe_0_2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g1044347efbe_0_2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044347efbe_0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5" name="Google Shape;715;g1044347efbe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44347efbe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044347efbe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44347efbe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044347efbe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044347efbe_0_2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https://app.mural.co/t/beadvtc7549/m/beadvtc7549/1637745746276/98b4cc4e34e32a457007e9cc0dbc5356377c01f3?sender=u048a1117151baed084666519</a:t>
            </a: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Google Shape;729;g1044347efbe_0_2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0500872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10500872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44347efbe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4" name="Google Shape;744;g1044347efbe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44347efbe_0_2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0" name="Google Shape;750;g1044347efbe_0_2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044347efbe_0_1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6" name="Google Shape;786;g1044347efbe_0_1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044347efbe_0_1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3" name="Google Shape;813;g1044347efbe_0_1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44347efbe_0_1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5" name="Google Shape;825;g1044347efbe_0_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044347efbe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1" name="Google Shape;831;g1044347efbe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44347efbe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73636"/>
                </a:solidFill>
              </a:rPr>
              <a:t>Kevin</a:t>
            </a:r>
            <a:endParaRPr>
              <a:solidFill>
                <a:srgbClr val="37363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1044347efbe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4347efbe_0_2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Michiel</a:t>
            </a:r>
            <a:endParaRPr/>
          </a:p>
        </p:txBody>
      </p:sp>
      <p:sp>
        <p:nvSpPr>
          <p:cNvPr id="425" name="Google Shape;425;g1044347efbe_0_2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44347efbe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1044347efbe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44347efbe_0_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https://app.mural.co/t/beadvtc7549/m/beadvtc7549/1637745746276/98b4cc4e34e32a457007e9cc0dbc5356377c01f3?sender=u048a1117151baed084666519</a:t>
            </a: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g1044347efbe_0_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2c430e84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g102c430e84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2c430e8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2c430e84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80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2" name="Google Shape;122;p25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2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_1">
  <p:cSld name="inhoud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body" idx="1"/>
          </p:nvPr>
        </p:nvSpPr>
        <p:spPr>
          <a:xfrm>
            <a:off x="1296000" y="14371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Arial"/>
              <a:buChar char="•"/>
              <a:defRPr sz="1700" b="0" i="0" u="none" strike="noStrike" cap="none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844" y="4430464"/>
            <a:ext cx="184875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">
  <p:cSld name="Algemee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ec3c9b230_0_179"/>
          <p:cNvSpPr txBox="1">
            <a:spLocks noGrp="1"/>
          </p:cNvSpPr>
          <p:nvPr>
            <p:ph type="body" idx="1"/>
          </p:nvPr>
        </p:nvSpPr>
        <p:spPr>
          <a:xfrm>
            <a:off x="481013" y="1414106"/>
            <a:ext cx="8372400" cy="3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198" lvl="0" indent="-354328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Calibri"/>
              <a:buChar char="•"/>
              <a:defRPr/>
            </a:lvl1pPr>
            <a:lvl2pPr marL="914396" lvl="1" indent="-333373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650"/>
              <a:buFont typeface="Calibri"/>
              <a:buChar char="•"/>
              <a:defRPr/>
            </a:lvl2pPr>
            <a:lvl3pPr marL="1371593" lvl="2" indent="-336548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  <a:defRPr/>
            </a:lvl3pPr>
            <a:lvl4pPr marL="1828791" lvl="3" indent="-323848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alibri"/>
              <a:buChar char="•"/>
              <a:defRPr/>
            </a:lvl4pPr>
            <a:lvl5pPr marL="2285989" lvl="4" indent="-331468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/>
            </a:lvl5pPr>
            <a:lvl6pPr marL="2743187" lvl="5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84" lvl="6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82" lvl="7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780" lvl="8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aec3c9b230_0_17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aec3c9b230_0_179"/>
          <p:cNvSpPr txBox="1">
            <a:spLocks noGrp="1"/>
          </p:cNvSpPr>
          <p:nvPr>
            <p:ph type="body" idx="2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198" lvl="0" indent="-22859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96" lvl="1" indent="-22859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593" lvl="2" indent="-22859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791" lvl="3" indent="-22859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5989" lvl="4" indent="-22859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187" lvl="5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84" lvl="6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82" lvl="7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780" lvl="8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aec3c9b230_0_179"/>
          <p:cNvSpPr txBox="1">
            <a:spLocks noGrp="1"/>
          </p:cNvSpPr>
          <p:nvPr>
            <p:ph type="body" idx="3"/>
          </p:nvPr>
        </p:nvSpPr>
        <p:spPr>
          <a:xfrm>
            <a:off x="481013" y="951045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198" lvl="0" indent="-22859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sz="20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396" lvl="1" indent="-314324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50"/>
              <a:buChar char="•"/>
              <a:defRPr/>
            </a:lvl2pPr>
            <a:lvl3pPr marL="1371593" lvl="2" indent="-325753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791" lvl="3" indent="-314324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50"/>
              <a:buChar char="•"/>
              <a:defRPr/>
            </a:lvl4pPr>
            <a:lvl5pPr marL="2285989" lvl="4" indent="-331468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187" lvl="5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84" lvl="6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82" lvl="7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780" lvl="8" indent="-3428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gaec3c9b230_0_17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gaec3c9b230_0_1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5324" y="4672423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0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04" name="Google Shape;20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8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0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71666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>
  <p:cSld name="Leeg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0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🞂"/>
              <a:def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🞂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&gt;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pic>
        <p:nvPicPr>
          <p:cNvPr id="219" name="Google Shape;219;p41" descr="AIO typografisch bre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24128" y="4623979"/>
            <a:ext cx="3536950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 descr="Themalogo_ondernemen_naak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4461960"/>
            <a:ext cx="1908810" cy="60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rm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04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marL="3657600" lvl="7" indent="-304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marL="4114800" lvl="8" indent="-304800" algn="l" rtl="0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/>
          <p:nvPr/>
        </p:nvSpPr>
        <p:spPr>
          <a:xfrm>
            <a:off x="2" y="0"/>
            <a:ext cx="8876034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3"/>
          <p:cNvSpPr txBox="1">
            <a:spLocks noGrp="1"/>
          </p:cNvSpPr>
          <p:nvPr>
            <p:ph type="subTitle" idx="1"/>
          </p:nvPr>
        </p:nvSpPr>
        <p:spPr>
          <a:xfrm>
            <a:off x="949579" y="3382375"/>
            <a:ext cx="6862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title"/>
          </p:nvPr>
        </p:nvSpPr>
        <p:spPr>
          <a:xfrm>
            <a:off x="949580" y="1163814"/>
            <a:ext cx="68628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30" name="Google Shape;23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3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3">
  <p:cSld name="Titel 3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529" y="1"/>
            <a:ext cx="8820470" cy="421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/>
          </p:nvPr>
        </p:nvSpPr>
        <p:spPr>
          <a:xfrm>
            <a:off x="949580" y="1163814"/>
            <a:ext cx="68580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4"/>
          <p:cNvSpPr/>
          <p:nvPr/>
        </p:nvSpPr>
        <p:spPr>
          <a:xfrm>
            <a:off x="0" y="0"/>
            <a:ext cx="3234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2" y="515456"/>
            <a:ext cx="1800000" cy="52576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4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4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68580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">
  <p:cSld name="Tussentitel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dubbele Inhoud">
  <p:cSld name="Titel en dubbele Inhoud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6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46"/>
          <p:cNvSpPr txBox="1">
            <a:spLocks noGrp="1"/>
          </p:cNvSpPr>
          <p:nvPr>
            <p:ph type="body" idx="2"/>
          </p:nvPr>
        </p:nvSpPr>
        <p:spPr>
          <a:xfrm>
            <a:off x="4653116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kel Titel">
  <p:cSld name="Enkel Titel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7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47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>
            <a:spLocks noGrp="1"/>
          </p:cNvSpPr>
          <p:nvPr>
            <p:ph type="title"/>
          </p:nvPr>
        </p:nvSpPr>
        <p:spPr>
          <a:xfrm>
            <a:off x="611561" y="273846"/>
            <a:ext cx="279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8"/>
          <p:cNvSpPr txBox="1">
            <a:spLocks noGrp="1"/>
          </p:cNvSpPr>
          <p:nvPr>
            <p:ph type="body" idx="1"/>
          </p:nvPr>
        </p:nvSpPr>
        <p:spPr>
          <a:xfrm>
            <a:off x="611561" y="4419451"/>
            <a:ext cx="2791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48"/>
          <p:cNvSpPr txBox="1">
            <a:spLocks noGrp="1"/>
          </p:cNvSpPr>
          <p:nvPr>
            <p:ph type="body" idx="2"/>
          </p:nvPr>
        </p:nvSpPr>
        <p:spPr>
          <a:xfrm>
            <a:off x="3546988" y="273844"/>
            <a:ext cx="4968300" cy="45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4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8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48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>
  <p:cSld name="Afbeelding met bijschrif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>
            <a:spLocks noGrp="1"/>
          </p:cNvSpPr>
          <p:nvPr>
            <p:ph type="body" idx="1"/>
          </p:nvPr>
        </p:nvSpPr>
        <p:spPr>
          <a:xfrm>
            <a:off x="1322284" y="4362936"/>
            <a:ext cx="64278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9"/>
          <p:cNvSpPr>
            <a:spLocks noGrp="1"/>
          </p:cNvSpPr>
          <p:nvPr>
            <p:ph type="pic" idx="2"/>
          </p:nvPr>
        </p:nvSpPr>
        <p:spPr>
          <a:xfrm>
            <a:off x="1322282" y="1124347"/>
            <a:ext cx="64278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9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9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9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5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8" name="Google Shape;278;p51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79" name="Google Shape;27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2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2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84" name="Google Shape;284;p5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54"/>
          <p:cNvPicPr preferRelativeResize="0"/>
          <p:nvPr/>
        </p:nvPicPr>
        <p:blipFill rotWithShape="1">
          <a:blip r:embed="rId2">
            <a:alphaModFix/>
          </a:blip>
          <a:srcRect t="2631" r="3901" b="3383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6" name="Google Shape;296;p5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5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5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3" name="Google Shape;303;p5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06" name="Google Shape;30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1" name="Google Shape;311;p5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5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5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7" name="Google Shape;317;p5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8" name="Google Shape;31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6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6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6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6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6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6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6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1" name="Google Shape;33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5" name="Google Shape;335;p62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3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8" name="Google Shape;338;p63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63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64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4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5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65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7" name="Google Shape;347;p65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65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5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65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6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53" name="Google Shape;35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6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55" name="Google Shape;355;p6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6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6" name="Google Shape;96;p21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9" name="Google Shape;99;p22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0" name="Google Shape;100;p22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71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/>
          <p:nvPr/>
        </p:nvSpPr>
        <p:spPr>
          <a:xfrm>
            <a:off x="0" y="0"/>
            <a:ext cx="3234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50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50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5.png"/><Relationship Id="rId21" Type="http://schemas.openxmlformats.org/officeDocument/2006/relationships/image" Target="../media/image49.png"/><Relationship Id="rId34" Type="http://schemas.openxmlformats.org/officeDocument/2006/relationships/image" Target="../media/image61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6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11" Type="http://schemas.microsoft.com/office/2007/relationships/hdphoto" Target="../media/hdphoto1.wdp"/><Relationship Id="rId24" Type="http://schemas.openxmlformats.org/officeDocument/2006/relationships/image" Target="../media/image52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6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5.emf"/><Relationship Id="rId36" Type="http://schemas.openxmlformats.org/officeDocument/2006/relationships/image" Target="../media/image63.png"/><Relationship Id="rId10" Type="http://schemas.openxmlformats.org/officeDocument/2006/relationships/image" Target="../media/image39.png"/><Relationship Id="rId19" Type="http://schemas.openxmlformats.org/officeDocument/2006/relationships/image" Target="../media/image47.png"/><Relationship Id="rId31" Type="http://schemas.openxmlformats.org/officeDocument/2006/relationships/image" Target="../media/image5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microsoft.com/office/2007/relationships/hdphoto" Target="../media/hdphoto2.wdp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0.png"/><Relationship Id="rId38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.png"/><Relationship Id="rId18" Type="http://schemas.microsoft.com/office/2007/relationships/hdphoto" Target="../media/hdphoto2.wdp"/><Relationship Id="rId26" Type="http://schemas.microsoft.com/office/2007/relationships/hdphoto" Target="../media/hdphoto3.wdp"/><Relationship Id="rId3" Type="http://schemas.openxmlformats.org/officeDocument/2006/relationships/image" Target="../media/image59.png"/><Relationship Id="rId21" Type="http://schemas.openxmlformats.org/officeDocument/2006/relationships/image" Target="../media/image65.png"/><Relationship Id="rId7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emf"/><Relationship Id="rId11" Type="http://schemas.openxmlformats.org/officeDocument/2006/relationships/image" Target="../media/image41.png"/><Relationship Id="rId24" Type="http://schemas.openxmlformats.org/officeDocument/2006/relationships/image" Target="../media/image63.png"/><Relationship Id="rId5" Type="http://schemas.openxmlformats.org/officeDocument/2006/relationships/image" Target="../media/image32.png"/><Relationship Id="rId15" Type="http://schemas.openxmlformats.org/officeDocument/2006/relationships/image" Target="../media/image51.png"/><Relationship Id="rId23" Type="http://schemas.openxmlformats.org/officeDocument/2006/relationships/image" Target="../media/image62.png"/><Relationship Id="rId28" Type="http://schemas.openxmlformats.org/officeDocument/2006/relationships/image" Target="../media/image69.png"/><Relationship Id="rId10" Type="http://schemas.openxmlformats.org/officeDocument/2006/relationships/image" Target="../media/image58.png"/><Relationship Id="rId19" Type="http://schemas.openxmlformats.org/officeDocument/2006/relationships/image" Target="../media/image56.png"/><Relationship Id="rId31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42.png"/><Relationship Id="rId14" Type="http://schemas.openxmlformats.org/officeDocument/2006/relationships/image" Target="../media/image49.png"/><Relationship Id="rId22" Type="http://schemas.openxmlformats.org/officeDocument/2006/relationships/image" Target="../media/image61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ldes/specific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data.dev-vlaanderen.be/base/" TargetMode="External"/><Relationship Id="rId2" Type="http://schemas.openxmlformats.org/officeDocument/2006/relationships/hyperlink" Target="https://marineregions.org/feed.tt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idg.gent.be/opendata/adlib2eventstream/v1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ree.linkeddatafragments.org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oslo-ld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formatievlaanderen/OSLOthema-lde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121" y="-6475"/>
            <a:ext cx="824787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67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363" name="Google Shape;363;p67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7"/>
            <p:cNvSpPr/>
            <p:nvPr/>
          </p:nvSpPr>
          <p:spPr>
            <a:xfrm>
              <a:off x="0" y="0"/>
              <a:ext cx="52959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67"/>
          <p:cNvSpPr txBox="1"/>
          <p:nvPr/>
        </p:nvSpPr>
        <p:spPr>
          <a:xfrm>
            <a:off x="511351" y="1310795"/>
            <a:ext cx="56127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" sz="3200">
                <a:solidFill>
                  <a:schemeClr val="dk1"/>
                </a:solidFill>
              </a:rPr>
              <a:t>LDES</a:t>
            </a: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7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lang="en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Donderdag </a:t>
            </a:r>
            <a:r>
              <a:rPr lang="en"/>
              <a:t>16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december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7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Virtuele werkgroep – Microsoft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67"/>
          <p:cNvPicPr preferRelativeResize="0"/>
          <p:nvPr/>
        </p:nvPicPr>
        <p:blipFill rotWithShape="1">
          <a:blip r:embed="rId4">
            <a:alphaModFix/>
          </a:blip>
          <a:srcRect l="532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7"/>
          <p:cNvSpPr txBox="1"/>
          <p:nvPr/>
        </p:nvSpPr>
        <p:spPr>
          <a:xfrm>
            <a:off x="499125" y="4360950"/>
            <a:ext cx="2922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" sz="1550"/>
              <a:t>We starten om </a:t>
            </a:r>
            <a:r>
              <a:rPr lang="en" sz="1550" b="1"/>
              <a:t>09:05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ep 24">
            <a:extLst>
              <a:ext uri="{FF2B5EF4-FFF2-40B4-BE49-F238E27FC236}">
                <a16:creationId xmlns:a16="http://schemas.microsoft.com/office/drawing/2014/main" id="{7AB0AD17-88A6-4D8D-B6A7-7E4E9EC9EA59}"/>
              </a:ext>
            </a:extLst>
          </p:cNvPr>
          <p:cNvGrpSpPr/>
          <p:nvPr/>
        </p:nvGrpSpPr>
        <p:grpSpPr>
          <a:xfrm>
            <a:off x="7485069" y="646999"/>
            <a:ext cx="1187927" cy="3233710"/>
            <a:chOff x="9980091" y="862665"/>
            <a:chExt cx="1583903" cy="4311613"/>
          </a:xfrm>
        </p:grpSpPr>
        <p:pic>
          <p:nvPicPr>
            <p:cNvPr id="222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03AD290-9A0E-433B-B1C5-479835759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8773" y="954567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23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E5556DBC-066C-4B6A-B323-9D17717B6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8773" y="1873283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25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577F9D9-828F-411C-B419-03FA4BE81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8773" y="2720844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27" name="Rechthoek: afgeronde hoeken 226">
              <a:extLst>
                <a:ext uri="{FF2B5EF4-FFF2-40B4-BE49-F238E27FC236}">
                  <a16:creationId xmlns:a16="http://schemas.microsoft.com/office/drawing/2014/main" id="{AB5E3EB2-0922-48F6-8275-44BA7C6B9CA2}"/>
                </a:ext>
              </a:extLst>
            </p:cNvPr>
            <p:cNvSpPr/>
            <p:nvPr/>
          </p:nvSpPr>
          <p:spPr>
            <a:xfrm>
              <a:off x="9980091" y="2614238"/>
              <a:ext cx="1583903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28" name="Rechthoek: afgeronde hoeken 227">
              <a:extLst>
                <a:ext uri="{FF2B5EF4-FFF2-40B4-BE49-F238E27FC236}">
                  <a16:creationId xmlns:a16="http://schemas.microsoft.com/office/drawing/2014/main" id="{88106E37-9162-44BA-8ADC-D405DBBDF9A1}"/>
                </a:ext>
              </a:extLst>
            </p:cNvPr>
            <p:cNvSpPr/>
            <p:nvPr/>
          </p:nvSpPr>
          <p:spPr>
            <a:xfrm>
              <a:off x="9980091" y="1737096"/>
              <a:ext cx="1560909" cy="79590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30" name="Rechthoek: afgeronde hoeken 229">
              <a:extLst>
                <a:ext uri="{FF2B5EF4-FFF2-40B4-BE49-F238E27FC236}">
                  <a16:creationId xmlns:a16="http://schemas.microsoft.com/office/drawing/2014/main" id="{D16353FA-F0A1-4C25-A91D-46F998EFBBC5}"/>
                </a:ext>
              </a:extLst>
            </p:cNvPr>
            <p:cNvSpPr/>
            <p:nvPr/>
          </p:nvSpPr>
          <p:spPr>
            <a:xfrm>
              <a:off x="9980091" y="862665"/>
              <a:ext cx="1572406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7EFCCE28-D26D-4E9E-8B80-EC7BB69DD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3442" y="2842422"/>
              <a:ext cx="857622" cy="305616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A6639DC9-53A6-4EBC-AC63-F79860D0A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3210" y="2026978"/>
              <a:ext cx="842108" cy="215423"/>
            </a:xfrm>
            <a:prstGeom prst="rect">
              <a:avLst/>
            </a:prstGeom>
          </p:spPr>
        </p:pic>
        <p:pic>
          <p:nvPicPr>
            <p:cNvPr id="244" name="Graphic 243">
              <a:extLst>
                <a:ext uri="{FF2B5EF4-FFF2-40B4-BE49-F238E27FC236}">
                  <a16:creationId xmlns:a16="http://schemas.microsoft.com/office/drawing/2014/main" id="{69F902CC-4E55-4E91-83E0-57FE5A75F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95383" y="4761622"/>
              <a:ext cx="316365" cy="323765"/>
            </a:xfrm>
            <a:prstGeom prst="rect">
              <a:avLst/>
            </a:prstGeom>
          </p:spPr>
        </p:pic>
        <p:pic>
          <p:nvPicPr>
            <p:cNvPr id="245" name="Afbeelding 244">
              <a:extLst>
                <a:ext uri="{FF2B5EF4-FFF2-40B4-BE49-F238E27FC236}">
                  <a16:creationId xmlns:a16="http://schemas.microsoft.com/office/drawing/2014/main" id="{D8257EC4-87CE-4B77-A15A-DEE30D1F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876" y="4695662"/>
              <a:ext cx="459058" cy="426044"/>
            </a:xfrm>
            <a:prstGeom prst="rect">
              <a:avLst/>
            </a:prstGeom>
          </p:spPr>
        </p:pic>
        <p:pic>
          <p:nvPicPr>
            <p:cNvPr id="246" name="Afbeelding 245" descr="Afbeelding met tekst, donker&#10;&#10;Automatisch gegenereerde beschrijving">
              <a:extLst>
                <a:ext uri="{FF2B5EF4-FFF2-40B4-BE49-F238E27FC236}">
                  <a16:creationId xmlns:a16="http://schemas.microsoft.com/office/drawing/2014/main" id="{C3582001-C873-4D8A-8DEB-2E9396D4F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944"/>
            <a:stretch/>
          </p:blipFill>
          <p:spPr>
            <a:xfrm>
              <a:off x="11120176" y="4453368"/>
              <a:ext cx="265418" cy="298296"/>
            </a:xfrm>
            <a:prstGeom prst="rect">
              <a:avLst/>
            </a:prstGeom>
          </p:spPr>
        </p:pic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F3A1AC80-1373-4F35-90AF-D154C372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4889" b="66222" l="32000" r="48889">
                          <a14:foregroundMark x1="34667" y1="59556" x2="34667" y2="59556"/>
                          <a14:foregroundMark x1="34667" y1="59556" x2="34667" y2="63556"/>
                          <a14:foregroundMark x1="35111" y1="56889" x2="34667" y2="50667"/>
                          <a14:foregroundMark x1="33333" y1="50222" x2="35111" y2="56889"/>
                          <a14:foregroundMark x1="32444" y1="64889" x2="48889" y2="56000"/>
                          <a14:foregroundMark x1="43556" y1="64444" x2="48444" y2="64889"/>
                          <a14:foregroundMark x1="32889" y1="62667" x2="42667" y2="65333"/>
                          <a14:foregroundMark x1="43111" y1="65778" x2="42667" y2="65778"/>
                          <a14:foregroundMark x1="41333" y1="66222" x2="40444" y2="66222"/>
                          <a14:foregroundMark x1="39556" y1="65778" x2="38667" y2="65778"/>
                          <a14:foregroundMark x1="34667" y1="49778" x2="34667" y2="4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7" t="43315" r="50000" b="32239"/>
            <a:stretch/>
          </p:blipFill>
          <p:spPr>
            <a:xfrm>
              <a:off x="10886848" y="4627024"/>
              <a:ext cx="208196" cy="273433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53336028-0F86-400D-ADEF-6E3DABBF1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0754" y="960223"/>
              <a:ext cx="503952" cy="503952"/>
            </a:xfrm>
            <a:prstGeom prst="rect">
              <a:avLst/>
            </a:prstGeom>
          </p:spPr>
        </p:pic>
        <p:pic>
          <p:nvPicPr>
            <p:cNvPr id="251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3A6DC871-B746-4E67-83A9-23864F9A3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8773" y="3595846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52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E773AA7B-9446-4B95-865A-0E959C8E9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8773" y="4514562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55" name="Rechthoek: afgeronde hoeken 254">
              <a:extLst>
                <a:ext uri="{FF2B5EF4-FFF2-40B4-BE49-F238E27FC236}">
                  <a16:creationId xmlns:a16="http://schemas.microsoft.com/office/drawing/2014/main" id="{9A58B4D2-A3DB-4E0D-AEC1-56D45583144C}"/>
                </a:ext>
              </a:extLst>
            </p:cNvPr>
            <p:cNvSpPr/>
            <p:nvPr/>
          </p:nvSpPr>
          <p:spPr>
            <a:xfrm>
              <a:off x="9980091" y="4378375"/>
              <a:ext cx="1560909" cy="79590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56" name="Rechthoek: afgeronde hoeken 255">
              <a:extLst>
                <a:ext uri="{FF2B5EF4-FFF2-40B4-BE49-F238E27FC236}">
                  <a16:creationId xmlns:a16="http://schemas.microsoft.com/office/drawing/2014/main" id="{C11484A7-F749-4C0A-BD0F-98FFA5F1BFAC}"/>
                </a:ext>
              </a:extLst>
            </p:cNvPr>
            <p:cNvSpPr/>
            <p:nvPr/>
          </p:nvSpPr>
          <p:spPr>
            <a:xfrm>
              <a:off x="9980091" y="3503944"/>
              <a:ext cx="1572406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257" name="Afbeelding 256">
              <a:extLst>
                <a:ext uri="{FF2B5EF4-FFF2-40B4-BE49-F238E27FC236}">
                  <a16:creationId xmlns:a16="http://schemas.microsoft.com/office/drawing/2014/main" id="{7A4B0EF9-D416-4296-BE79-5CB271B40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72534"/>
            <a:stretch/>
          </p:blipFill>
          <p:spPr>
            <a:xfrm>
              <a:off x="10550376" y="4408278"/>
              <a:ext cx="188739" cy="648271"/>
            </a:xfrm>
            <a:prstGeom prst="rect">
              <a:avLst/>
            </a:prstGeom>
          </p:spPr>
        </p:pic>
        <p:pic>
          <p:nvPicPr>
            <p:cNvPr id="258" name="Afbeelding 257">
              <a:extLst>
                <a:ext uri="{FF2B5EF4-FFF2-40B4-BE49-F238E27FC236}">
                  <a16:creationId xmlns:a16="http://schemas.microsoft.com/office/drawing/2014/main" id="{8C851D4A-26AF-41B6-9A6A-8ADA62D24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75000"/>
            </a:blip>
            <a:stretch>
              <a:fillRect/>
            </a:stretch>
          </p:blipFill>
          <p:spPr>
            <a:xfrm>
              <a:off x="10586994" y="3720561"/>
              <a:ext cx="803436" cy="284066"/>
            </a:xfrm>
            <a:prstGeom prst="rect">
              <a:avLst/>
            </a:prstGeom>
          </p:spPr>
        </p:pic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5E0B916D-0A8D-471E-81E7-73FDC8855928}"/>
              </a:ext>
            </a:extLst>
          </p:cNvPr>
          <p:cNvGrpSpPr/>
          <p:nvPr/>
        </p:nvGrpSpPr>
        <p:grpSpPr>
          <a:xfrm>
            <a:off x="7560206" y="2495131"/>
            <a:ext cx="1045629" cy="1255958"/>
            <a:chOff x="10548190" y="2476631"/>
            <a:chExt cx="493169" cy="592370"/>
          </a:xfrm>
        </p:grpSpPr>
        <p:pic>
          <p:nvPicPr>
            <p:cNvPr id="136" name="Afbeelding 135">
              <a:extLst>
                <a:ext uri="{FF2B5EF4-FFF2-40B4-BE49-F238E27FC236}">
                  <a16:creationId xmlns:a16="http://schemas.microsoft.com/office/drawing/2014/main" id="{C11178D7-CFFB-4321-B12A-BA388EC9D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8190" y="2476631"/>
              <a:ext cx="493169" cy="592370"/>
            </a:xfrm>
            <a:prstGeom prst="rect">
              <a:avLst/>
            </a:prstGeom>
          </p:spPr>
        </p:pic>
        <p:pic>
          <p:nvPicPr>
            <p:cNvPr id="140" name="Afbeelding 139">
              <a:extLst>
                <a:ext uri="{FF2B5EF4-FFF2-40B4-BE49-F238E27FC236}">
                  <a16:creationId xmlns:a16="http://schemas.microsoft.com/office/drawing/2014/main" id="{65B8FCEB-12FD-401C-A6C8-18AF9DD46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6276" r="82828" b="18086"/>
            <a:stretch/>
          </p:blipFill>
          <p:spPr>
            <a:xfrm flipH="1" flipV="1">
              <a:off x="10891118" y="2925385"/>
              <a:ext cx="95335" cy="136326"/>
            </a:xfrm>
            <a:prstGeom prst="rect">
              <a:avLst/>
            </a:prstGeom>
          </p:spPr>
        </p:pic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93C287C8-ECEB-491E-B9FD-4DE749374CFE}"/>
              </a:ext>
            </a:extLst>
          </p:cNvPr>
          <p:cNvGrpSpPr/>
          <p:nvPr/>
        </p:nvGrpSpPr>
        <p:grpSpPr>
          <a:xfrm>
            <a:off x="5881771" y="2124710"/>
            <a:ext cx="1567675" cy="943820"/>
            <a:chOff x="1920861" y="2746608"/>
            <a:chExt cx="2090233" cy="1258426"/>
          </a:xfrm>
        </p:grpSpPr>
        <p:sp>
          <p:nvSpPr>
            <p:cNvPr id="58" name="Rechthoek: afgeronde hoeken 57">
              <a:extLst>
                <a:ext uri="{FF2B5EF4-FFF2-40B4-BE49-F238E27FC236}">
                  <a16:creationId xmlns:a16="http://schemas.microsoft.com/office/drawing/2014/main" id="{D50AAD3A-E38F-4F3B-AD8A-138228723D8D}"/>
                </a:ext>
              </a:extLst>
            </p:cNvPr>
            <p:cNvSpPr/>
            <p:nvPr/>
          </p:nvSpPr>
          <p:spPr>
            <a:xfrm>
              <a:off x="1978251" y="2746608"/>
              <a:ext cx="2032843" cy="12584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grpSp>
          <p:nvGrpSpPr>
            <p:cNvPr id="57" name="Groep 56">
              <a:extLst>
                <a:ext uri="{FF2B5EF4-FFF2-40B4-BE49-F238E27FC236}">
                  <a16:creationId xmlns:a16="http://schemas.microsoft.com/office/drawing/2014/main" id="{BD80CE33-7200-428F-8083-E8B57F1BCA8E}"/>
                </a:ext>
              </a:extLst>
            </p:cNvPr>
            <p:cNvGrpSpPr/>
            <p:nvPr/>
          </p:nvGrpSpPr>
          <p:grpSpPr>
            <a:xfrm>
              <a:off x="1920861" y="2847593"/>
              <a:ext cx="2049676" cy="1101436"/>
              <a:chOff x="8198648" y="4131645"/>
              <a:chExt cx="2049676" cy="1101436"/>
            </a:xfrm>
          </p:grpSpPr>
          <p:sp>
            <p:nvSpPr>
              <p:cNvPr id="293" name="Vrije vorm: vorm 292">
                <a:extLst>
                  <a:ext uri="{FF2B5EF4-FFF2-40B4-BE49-F238E27FC236}">
                    <a16:creationId xmlns:a16="http://schemas.microsoft.com/office/drawing/2014/main" id="{BB54D48C-43CC-455F-B81C-984C6BA9091A}"/>
                  </a:ext>
                </a:extLst>
              </p:cNvPr>
              <p:cNvSpPr/>
              <p:nvPr/>
            </p:nvSpPr>
            <p:spPr>
              <a:xfrm>
                <a:off x="8817294" y="4170282"/>
                <a:ext cx="1431030" cy="866293"/>
              </a:xfrm>
              <a:custGeom>
                <a:avLst/>
                <a:gdLst>
                  <a:gd name="connsiteX0" fmla="*/ 0 w 1164188"/>
                  <a:gd name="connsiteY0" fmla="*/ 704757 h 704757"/>
                  <a:gd name="connsiteX1" fmla="*/ 753823 w 1164188"/>
                  <a:gd name="connsiteY1" fmla="*/ 570942 h 704757"/>
                  <a:gd name="connsiteX2" fmla="*/ 1164188 w 1164188"/>
                  <a:gd name="connsiteY2" fmla="*/ 0 h 70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4188" h="704757">
                    <a:moveTo>
                      <a:pt x="0" y="704757"/>
                    </a:moveTo>
                    <a:cubicBezTo>
                      <a:pt x="279896" y="696579"/>
                      <a:pt x="559792" y="688401"/>
                      <a:pt x="753823" y="570942"/>
                    </a:cubicBezTo>
                    <a:cubicBezTo>
                      <a:pt x="947854" y="453483"/>
                      <a:pt x="1056021" y="226741"/>
                      <a:pt x="1164188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>
                  <a:solidFill>
                    <a:srgbClr val="FF0000"/>
                  </a:solidFill>
                </a:endParaRPr>
              </a:p>
            </p:txBody>
          </p:sp>
          <p:sp>
            <p:nvSpPr>
              <p:cNvPr id="295" name="Tekstvak 294">
                <a:extLst>
                  <a:ext uri="{FF2B5EF4-FFF2-40B4-BE49-F238E27FC236}">
                    <a16:creationId xmlns:a16="http://schemas.microsoft.com/office/drawing/2014/main" id="{636F35F1-1294-4C5E-A422-20260A4DB78B}"/>
                  </a:ext>
                </a:extLst>
              </p:cNvPr>
              <p:cNvSpPr txBox="1"/>
              <p:nvPr/>
            </p:nvSpPr>
            <p:spPr>
              <a:xfrm>
                <a:off x="9497173" y="4894527"/>
                <a:ext cx="6480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sz="1050" b="1">
                    <a:solidFill>
                      <a:srgbClr val="FF0000"/>
                    </a:solidFill>
                    <a:latin typeface="+mj-lt"/>
                  </a:rPr>
                  <a:t>2021</a:t>
                </a:r>
              </a:p>
            </p:txBody>
          </p:sp>
          <p:sp>
            <p:nvSpPr>
              <p:cNvPr id="296" name="Tekstvak 295">
                <a:extLst>
                  <a:ext uri="{FF2B5EF4-FFF2-40B4-BE49-F238E27FC236}">
                    <a16:creationId xmlns:a16="http://schemas.microsoft.com/office/drawing/2014/main" id="{49C699AF-B938-421D-879A-541AD42666C3}"/>
                  </a:ext>
                </a:extLst>
              </p:cNvPr>
              <p:cNvSpPr txBox="1"/>
              <p:nvPr/>
            </p:nvSpPr>
            <p:spPr>
              <a:xfrm>
                <a:off x="8198648" y="4131645"/>
                <a:ext cx="1146041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sz="1050" b="1">
                    <a:solidFill>
                      <a:srgbClr val="FF0000"/>
                    </a:solidFill>
                    <a:latin typeface="+mj-lt"/>
                  </a:rPr>
                  <a:t>#sensoren</a:t>
                </a:r>
              </a:p>
            </p:txBody>
          </p:sp>
        </p:grpSp>
      </p:grpSp>
      <p:grpSp>
        <p:nvGrpSpPr>
          <p:cNvPr id="54" name="Groep 53">
            <a:extLst>
              <a:ext uri="{FF2B5EF4-FFF2-40B4-BE49-F238E27FC236}">
                <a16:creationId xmlns:a16="http://schemas.microsoft.com/office/drawing/2014/main" id="{3BEFBD06-6B3B-4F10-A2C6-1CAF84A52004}"/>
              </a:ext>
            </a:extLst>
          </p:cNvPr>
          <p:cNvGrpSpPr/>
          <p:nvPr/>
        </p:nvGrpSpPr>
        <p:grpSpPr>
          <a:xfrm>
            <a:off x="3132088" y="919865"/>
            <a:ext cx="2744306" cy="3303832"/>
            <a:chOff x="4176117" y="1226486"/>
            <a:chExt cx="3659075" cy="4405109"/>
          </a:xfrm>
        </p:grpSpPr>
        <p:sp>
          <p:nvSpPr>
            <p:cNvPr id="28" name="Rechthoek: afgeronde hoeken 27">
              <a:extLst>
                <a:ext uri="{FF2B5EF4-FFF2-40B4-BE49-F238E27FC236}">
                  <a16:creationId xmlns:a16="http://schemas.microsoft.com/office/drawing/2014/main" id="{F69E37F5-08E4-4C32-875A-DFB8696E7F7E}"/>
                </a:ext>
              </a:extLst>
            </p:cNvPr>
            <p:cNvSpPr/>
            <p:nvPr/>
          </p:nvSpPr>
          <p:spPr>
            <a:xfrm>
              <a:off x="5571793" y="1589557"/>
              <a:ext cx="2110999" cy="61818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500"/>
                </a:lnSpc>
              </a:pPr>
              <a:r>
                <a:rPr lang="nl-BE" sz="1800" b="1"/>
                <a:t>Vind de contactpersoon</a:t>
              </a:r>
            </a:p>
          </p:txBody>
        </p:sp>
        <p:sp>
          <p:nvSpPr>
            <p:cNvPr id="272" name="Rechthoek: afgeronde hoeken 271">
              <a:extLst>
                <a:ext uri="{FF2B5EF4-FFF2-40B4-BE49-F238E27FC236}">
                  <a16:creationId xmlns:a16="http://schemas.microsoft.com/office/drawing/2014/main" id="{3CBAC9CD-54D3-4AD3-AB8D-C1BE70B3EE8B}"/>
                </a:ext>
              </a:extLst>
            </p:cNvPr>
            <p:cNvSpPr/>
            <p:nvPr/>
          </p:nvSpPr>
          <p:spPr>
            <a:xfrm>
              <a:off x="5571793" y="2359637"/>
              <a:ext cx="2110999" cy="61818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1500"/>
                </a:lnSpc>
              </a:pPr>
              <a:r>
                <a:rPr lang="nl-BE" sz="1800" b="1"/>
                <a:t>Verkrijg een akkoord</a:t>
              </a:r>
            </a:p>
          </p:txBody>
        </p:sp>
        <p:sp>
          <p:nvSpPr>
            <p:cNvPr id="273" name="Rechthoek: afgeronde hoeken 272">
              <a:extLst>
                <a:ext uri="{FF2B5EF4-FFF2-40B4-BE49-F238E27FC236}">
                  <a16:creationId xmlns:a16="http://schemas.microsoft.com/office/drawing/2014/main" id="{EE53B334-BA97-4782-A364-1E57AC6912A1}"/>
                </a:ext>
              </a:extLst>
            </p:cNvPr>
            <p:cNvSpPr/>
            <p:nvPr/>
          </p:nvSpPr>
          <p:spPr>
            <a:xfrm>
              <a:off x="5571793" y="3129717"/>
              <a:ext cx="2110999" cy="61818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1500"/>
                </a:lnSpc>
              </a:pPr>
              <a:r>
                <a:rPr lang="nl-BE" sz="1800" b="1"/>
                <a:t>Sluit een SLA </a:t>
              </a:r>
            </a:p>
            <a:p>
              <a:pPr algn="ctr">
                <a:lnSpc>
                  <a:spcPts val="1500"/>
                </a:lnSpc>
              </a:pPr>
              <a:r>
                <a:rPr lang="nl-BE" sz="1800" b="1"/>
                <a:t>af</a:t>
              </a:r>
            </a:p>
          </p:txBody>
        </p:sp>
        <p:sp>
          <p:nvSpPr>
            <p:cNvPr id="274" name="Rechthoek: afgeronde hoeken 273">
              <a:extLst>
                <a:ext uri="{FF2B5EF4-FFF2-40B4-BE49-F238E27FC236}">
                  <a16:creationId xmlns:a16="http://schemas.microsoft.com/office/drawing/2014/main" id="{4750D958-CF1F-4076-A646-FC6C70D8030C}"/>
                </a:ext>
              </a:extLst>
            </p:cNvPr>
            <p:cNvSpPr/>
            <p:nvPr/>
          </p:nvSpPr>
          <p:spPr>
            <a:xfrm>
              <a:off x="5571793" y="3899797"/>
              <a:ext cx="2110999" cy="61818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1500"/>
                </a:lnSpc>
              </a:pPr>
              <a:r>
                <a:rPr lang="nl-BE" sz="1800" b="1"/>
                <a:t>Ontwikkel</a:t>
              </a:r>
            </a:p>
            <a:p>
              <a:pPr algn="ctr">
                <a:lnSpc>
                  <a:spcPts val="1500"/>
                </a:lnSpc>
              </a:pPr>
              <a:r>
                <a:rPr lang="nl-BE" sz="1800" b="1"/>
                <a:t>op maat</a:t>
              </a:r>
            </a:p>
          </p:txBody>
        </p:sp>
        <p:sp>
          <p:nvSpPr>
            <p:cNvPr id="275" name="Rechthoek: afgeronde hoeken 274">
              <a:extLst>
                <a:ext uri="{FF2B5EF4-FFF2-40B4-BE49-F238E27FC236}">
                  <a16:creationId xmlns:a16="http://schemas.microsoft.com/office/drawing/2014/main" id="{C33418FC-4BA0-4761-8904-8E787AF3C91B}"/>
                </a:ext>
              </a:extLst>
            </p:cNvPr>
            <p:cNvSpPr/>
            <p:nvPr/>
          </p:nvSpPr>
          <p:spPr>
            <a:xfrm>
              <a:off x="5571793" y="4669878"/>
              <a:ext cx="2110999" cy="61818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1500"/>
                </a:lnSpc>
              </a:pPr>
              <a:r>
                <a:rPr lang="nl-BE" sz="1800" b="1"/>
                <a:t>Onderhoud apart</a:t>
              </a:r>
            </a:p>
          </p:txBody>
        </p:sp>
        <p:cxnSp>
          <p:nvCxnSpPr>
            <p:cNvPr id="33" name="Rechte verbindingslijn met pijl 32">
              <a:extLst>
                <a:ext uri="{FF2B5EF4-FFF2-40B4-BE49-F238E27FC236}">
                  <a16:creationId xmlns:a16="http://schemas.microsoft.com/office/drawing/2014/main" id="{DAD528E1-5CEB-4EB7-AD78-3F8E13CD8B0E}"/>
                </a:ext>
              </a:extLst>
            </p:cNvPr>
            <p:cNvCxnSpPr>
              <a:cxnSpLocks/>
              <a:stCxn id="276" idx="1"/>
            </p:cNvCxnSpPr>
            <p:nvPr/>
          </p:nvCxnSpPr>
          <p:spPr>
            <a:xfrm flipH="1" flipV="1">
              <a:off x="4189115" y="1226486"/>
              <a:ext cx="1279332" cy="22080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Rechthoek: afgeronde hoeken 275">
              <a:extLst>
                <a:ext uri="{FF2B5EF4-FFF2-40B4-BE49-F238E27FC236}">
                  <a16:creationId xmlns:a16="http://schemas.microsoft.com/office/drawing/2014/main" id="{92E19ED0-B6D7-4D78-8F6D-0419533C37CD}"/>
                </a:ext>
              </a:extLst>
            </p:cNvPr>
            <p:cNvSpPr/>
            <p:nvPr/>
          </p:nvSpPr>
          <p:spPr>
            <a:xfrm>
              <a:off x="5468447" y="1448752"/>
              <a:ext cx="2366745" cy="3971647"/>
            </a:xfrm>
            <a:prstGeom prst="roundRect">
              <a:avLst>
                <a:gd name="adj" fmla="val 8629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nl-BE" sz="1800" b="1"/>
            </a:p>
          </p:txBody>
        </p:sp>
        <p:cxnSp>
          <p:nvCxnSpPr>
            <p:cNvPr id="277" name="Rechte verbindingslijn met pijl 276">
              <a:extLst>
                <a:ext uri="{FF2B5EF4-FFF2-40B4-BE49-F238E27FC236}">
                  <a16:creationId xmlns:a16="http://schemas.microsoft.com/office/drawing/2014/main" id="{D7518E93-62AD-4C72-8212-5DFDEAD68A28}"/>
                </a:ext>
              </a:extLst>
            </p:cNvPr>
            <p:cNvCxnSpPr>
              <a:cxnSpLocks/>
              <a:stCxn id="276" idx="1"/>
              <a:endCxn id="168" idx="3"/>
            </p:cNvCxnSpPr>
            <p:nvPr/>
          </p:nvCxnSpPr>
          <p:spPr>
            <a:xfrm flipH="1" flipV="1">
              <a:off x="4204171" y="2131532"/>
              <a:ext cx="1264276" cy="130304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met pijl 277">
              <a:extLst>
                <a:ext uri="{FF2B5EF4-FFF2-40B4-BE49-F238E27FC236}">
                  <a16:creationId xmlns:a16="http://schemas.microsoft.com/office/drawing/2014/main" id="{CEC1F548-1553-4794-B836-7F02C39388DA}"/>
                </a:ext>
              </a:extLst>
            </p:cNvPr>
            <p:cNvCxnSpPr>
              <a:cxnSpLocks/>
              <a:stCxn id="276" idx="1"/>
            </p:cNvCxnSpPr>
            <p:nvPr/>
          </p:nvCxnSpPr>
          <p:spPr>
            <a:xfrm flipH="1" flipV="1">
              <a:off x="4176117" y="2977822"/>
              <a:ext cx="1292330" cy="45675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Rechte verbindingslijn met pijl 278">
              <a:extLst>
                <a:ext uri="{FF2B5EF4-FFF2-40B4-BE49-F238E27FC236}">
                  <a16:creationId xmlns:a16="http://schemas.microsoft.com/office/drawing/2014/main" id="{213B98C8-7323-4174-AACD-1D5817B71594}"/>
                </a:ext>
              </a:extLst>
            </p:cNvPr>
            <p:cNvCxnSpPr>
              <a:cxnSpLocks/>
              <a:stCxn id="276" idx="1"/>
              <a:endCxn id="20" idx="3"/>
            </p:cNvCxnSpPr>
            <p:nvPr/>
          </p:nvCxnSpPr>
          <p:spPr>
            <a:xfrm flipH="1">
              <a:off x="4183844" y="3434576"/>
              <a:ext cx="1284603" cy="44265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Rechte verbindingslijn met pijl 279">
              <a:extLst>
                <a:ext uri="{FF2B5EF4-FFF2-40B4-BE49-F238E27FC236}">
                  <a16:creationId xmlns:a16="http://schemas.microsoft.com/office/drawing/2014/main" id="{C03DCCB5-D67A-49BD-8209-98148B5EEF9B}"/>
                </a:ext>
              </a:extLst>
            </p:cNvPr>
            <p:cNvCxnSpPr>
              <a:cxnSpLocks/>
              <a:stCxn id="276" idx="1"/>
              <a:endCxn id="143" idx="3"/>
            </p:cNvCxnSpPr>
            <p:nvPr/>
          </p:nvCxnSpPr>
          <p:spPr>
            <a:xfrm flipH="1">
              <a:off x="4183844" y="3434576"/>
              <a:ext cx="1284603" cy="131979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Rechte verbindingslijn met pijl 280">
              <a:extLst>
                <a:ext uri="{FF2B5EF4-FFF2-40B4-BE49-F238E27FC236}">
                  <a16:creationId xmlns:a16="http://schemas.microsoft.com/office/drawing/2014/main" id="{B9B1FCE5-12BC-4238-8F46-9CC1F68E4B5A}"/>
                </a:ext>
              </a:extLst>
            </p:cNvPr>
            <p:cNvCxnSpPr>
              <a:cxnSpLocks/>
              <a:stCxn id="276" idx="1"/>
              <a:endCxn id="354" idx="3"/>
            </p:cNvCxnSpPr>
            <p:nvPr/>
          </p:nvCxnSpPr>
          <p:spPr>
            <a:xfrm flipH="1">
              <a:off x="4183844" y="3434576"/>
              <a:ext cx="1284603" cy="219701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Rechthoek: afgeronde hoeken 343">
            <a:extLst>
              <a:ext uri="{FF2B5EF4-FFF2-40B4-BE49-F238E27FC236}">
                <a16:creationId xmlns:a16="http://schemas.microsoft.com/office/drawing/2014/main" id="{66DB5390-F3EE-4F57-B549-7529B4651E02}"/>
              </a:ext>
            </a:extLst>
          </p:cNvPr>
          <p:cNvSpPr/>
          <p:nvPr/>
        </p:nvSpPr>
        <p:spPr>
          <a:xfrm>
            <a:off x="3137884" y="2480715"/>
            <a:ext cx="5725793" cy="2442112"/>
          </a:xfrm>
          <a:prstGeom prst="roundRect">
            <a:avLst>
              <a:gd name="adj" fmla="val 9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grpSp>
        <p:nvGrpSpPr>
          <p:cNvPr id="152" name="Groep 151">
            <a:extLst>
              <a:ext uri="{FF2B5EF4-FFF2-40B4-BE49-F238E27FC236}">
                <a16:creationId xmlns:a16="http://schemas.microsoft.com/office/drawing/2014/main" id="{622A9482-46BA-446F-A34E-6B4CDBE8D198}"/>
              </a:ext>
            </a:extLst>
          </p:cNvPr>
          <p:cNvGrpSpPr/>
          <p:nvPr/>
        </p:nvGrpSpPr>
        <p:grpSpPr>
          <a:xfrm>
            <a:off x="371429" y="647199"/>
            <a:ext cx="2781699" cy="1902900"/>
            <a:chOff x="474912" y="3157004"/>
            <a:chExt cx="3708932" cy="2537200"/>
          </a:xfrm>
        </p:grpSpPr>
        <p:pic>
          <p:nvPicPr>
            <p:cNvPr id="158" name="Afbeelding 157">
              <a:extLst>
                <a:ext uri="{FF2B5EF4-FFF2-40B4-BE49-F238E27FC236}">
                  <a16:creationId xmlns:a16="http://schemas.microsoft.com/office/drawing/2014/main" id="{55AA7095-0631-4DA5-9E86-AEB2A6DA6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31683" y="3280071"/>
              <a:ext cx="540536" cy="536783"/>
            </a:xfrm>
            <a:prstGeom prst="rect">
              <a:avLst/>
            </a:prstGeom>
          </p:spPr>
        </p:pic>
        <p:pic>
          <p:nvPicPr>
            <p:cNvPr id="159" name="Afbeelding 158">
              <a:extLst>
                <a:ext uri="{FF2B5EF4-FFF2-40B4-BE49-F238E27FC236}">
                  <a16:creationId xmlns:a16="http://schemas.microsoft.com/office/drawing/2014/main" id="{B60638C5-541A-41E0-A6DD-0D84DD8D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31623" y="4157213"/>
              <a:ext cx="540536" cy="536783"/>
            </a:xfrm>
            <a:prstGeom prst="rect">
              <a:avLst/>
            </a:prstGeom>
          </p:spPr>
        </p:pic>
        <p:pic>
          <p:nvPicPr>
            <p:cNvPr id="161" name="Afbeelding 160">
              <a:extLst>
                <a:ext uri="{FF2B5EF4-FFF2-40B4-BE49-F238E27FC236}">
                  <a16:creationId xmlns:a16="http://schemas.microsoft.com/office/drawing/2014/main" id="{7CAEBDAD-E46E-448D-922D-CD144C67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12387" y="5034355"/>
              <a:ext cx="540536" cy="536783"/>
            </a:xfrm>
            <a:prstGeom prst="rect">
              <a:avLst/>
            </a:prstGeom>
          </p:spPr>
        </p:pic>
        <p:sp>
          <p:nvSpPr>
            <p:cNvPr id="166" name="Rechthoek: afgeronde hoeken 165">
              <a:extLst>
                <a:ext uri="{FF2B5EF4-FFF2-40B4-BE49-F238E27FC236}">
                  <a16:creationId xmlns:a16="http://schemas.microsoft.com/office/drawing/2014/main" id="{7A05A661-44E6-4934-9C64-C0E5B2A90D8A}"/>
                </a:ext>
              </a:extLst>
            </p:cNvPr>
            <p:cNvSpPr/>
            <p:nvPr/>
          </p:nvSpPr>
          <p:spPr>
            <a:xfrm>
              <a:off x="482640" y="3157004"/>
              <a:ext cx="3701204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68" name="Rechthoek: afgeronde hoeken 167">
              <a:extLst>
                <a:ext uri="{FF2B5EF4-FFF2-40B4-BE49-F238E27FC236}">
                  <a16:creationId xmlns:a16="http://schemas.microsoft.com/office/drawing/2014/main" id="{322C8D14-1AD2-432C-A1EC-723305D2AF80}"/>
                </a:ext>
              </a:extLst>
            </p:cNvPr>
            <p:cNvSpPr/>
            <p:nvPr/>
          </p:nvSpPr>
          <p:spPr>
            <a:xfrm>
              <a:off x="482640" y="4034146"/>
              <a:ext cx="3701204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69" name="Rechthoek: afgeronde hoeken 168">
              <a:extLst>
                <a:ext uri="{FF2B5EF4-FFF2-40B4-BE49-F238E27FC236}">
                  <a16:creationId xmlns:a16="http://schemas.microsoft.com/office/drawing/2014/main" id="{EE516183-F53B-40AE-B5F4-F57660BA0BC5}"/>
                </a:ext>
              </a:extLst>
            </p:cNvPr>
            <p:cNvSpPr/>
            <p:nvPr/>
          </p:nvSpPr>
          <p:spPr>
            <a:xfrm>
              <a:off x="474912" y="4911288"/>
              <a:ext cx="3701204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56" name="Groep 55">
            <a:extLst>
              <a:ext uri="{FF2B5EF4-FFF2-40B4-BE49-F238E27FC236}">
                <a16:creationId xmlns:a16="http://schemas.microsoft.com/office/drawing/2014/main" id="{CE107462-B8FA-4FAE-A287-C133FEF8561E}"/>
              </a:ext>
            </a:extLst>
          </p:cNvPr>
          <p:cNvGrpSpPr/>
          <p:nvPr/>
        </p:nvGrpSpPr>
        <p:grpSpPr>
          <a:xfrm>
            <a:off x="449159" y="702143"/>
            <a:ext cx="530688" cy="1707949"/>
            <a:chOff x="598878" y="936190"/>
            <a:chExt cx="707584" cy="2277265"/>
          </a:xfrm>
        </p:grpSpPr>
        <p:pic>
          <p:nvPicPr>
            <p:cNvPr id="216" name="Afbeelding 215">
              <a:extLst>
                <a:ext uri="{FF2B5EF4-FFF2-40B4-BE49-F238E27FC236}">
                  <a16:creationId xmlns:a16="http://schemas.microsoft.com/office/drawing/2014/main" id="{BBD88B92-50D1-45BB-942F-68363766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9999" y="1934857"/>
              <a:ext cx="646463" cy="390107"/>
            </a:xfrm>
            <a:prstGeom prst="rect">
              <a:avLst/>
            </a:prstGeom>
          </p:spPr>
        </p:pic>
        <p:pic>
          <p:nvPicPr>
            <p:cNvPr id="269" name="Afbeelding 268">
              <a:extLst>
                <a:ext uri="{FF2B5EF4-FFF2-40B4-BE49-F238E27FC236}">
                  <a16:creationId xmlns:a16="http://schemas.microsoft.com/office/drawing/2014/main" id="{14733A86-4390-4DCB-B5F4-0F7DBC13F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8878" y="936190"/>
              <a:ext cx="657222" cy="605858"/>
            </a:xfrm>
            <a:prstGeom prst="rect">
              <a:avLst/>
            </a:prstGeom>
          </p:spPr>
        </p:pic>
        <p:pic>
          <p:nvPicPr>
            <p:cNvPr id="270" name="Afbeelding 269">
              <a:extLst>
                <a:ext uri="{FF2B5EF4-FFF2-40B4-BE49-F238E27FC236}">
                  <a16:creationId xmlns:a16="http://schemas.microsoft.com/office/drawing/2014/main" id="{CB58C797-FC55-4FDD-9E13-59939FBDE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8521" y="2792470"/>
              <a:ext cx="420985" cy="420985"/>
            </a:xfrm>
            <a:prstGeom prst="rect">
              <a:avLst/>
            </a:prstGeom>
          </p:spPr>
        </p:pic>
      </p:grpSp>
      <p:sp>
        <p:nvSpPr>
          <p:cNvPr id="211" name="Rechthoek: afgeronde hoeken 210">
            <a:extLst>
              <a:ext uri="{FF2B5EF4-FFF2-40B4-BE49-F238E27FC236}">
                <a16:creationId xmlns:a16="http://schemas.microsoft.com/office/drawing/2014/main" id="{A2026669-33B2-4A00-A953-D996FC6B271B}"/>
              </a:ext>
            </a:extLst>
          </p:cNvPr>
          <p:cNvSpPr/>
          <p:nvPr/>
        </p:nvSpPr>
        <p:spPr>
          <a:xfrm>
            <a:off x="1502837" y="1611902"/>
            <a:ext cx="1336686" cy="718886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rtlCol="0" anchor="ctr"/>
          <a:lstStyle/>
          <a:p>
            <a:pPr algn="ctr">
              <a:lnSpc>
                <a:spcPts val="1500"/>
              </a:lnSpc>
            </a:pPr>
            <a:r>
              <a:rPr lang="nl-BE" sz="1800" b="1"/>
              <a:t>Maintenance</a:t>
            </a:r>
          </a:p>
          <a:p>
            <a:pPr algn="ctr">
              <a:lnSpc>
                <a:spcPts val="1500"/>
              </a:lnSpc>
            </a:pPr>
            <a:r>
              <a:rPr lang="nl-BE" sz="1800" b="1"/>
              <a:t>Hell</a:t>
            </a:r>
          </a:p>
        </p:txBody>
      </p:sp>
      <p:sp>
        <p:nvSpPr>
          <p:cNvPr id="215" name="Rechthoek: afgeronde hoeken 214">
            <a:extLst>
              <a:ext uri="{FF2B5EF4-FFF2-40B4-BE49-F238E27FC236}">
                <a16:creationId xmlns:a16="http://schemas.microsoft.com/office/drawing/2014/main" id="{6BB2BBEE-30EE-4B76-A5B5-3A14A089BEDC}"/>
              </a:ext>
            </a:extLst>
          </p:cNvPr>
          <p:cNvSpPr/>
          <p:nvPr/>
        </p:nvSpPr>
        <p:spPr>
          <a:xfrm>
            <a:off x="1502837" y="2441503"/>
            <a:ext cx="1336686" cy="718886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rtlCol="0" anchor="ctr"/>
          <a:lstStyle/>
          <a:p>
            <a:pPr algn="ctr">
              <a:lnSpc>
                <a:spcPts val="1500"/>
              </a:lnSpc>
            </a:pPr>
            <a:r>
              <a:rPr lang="nl-BE" sz="1800" b="1"/>
              <a:t>Replication</a:t>
            </a:r>
          </a:p>
          <a:p>
            <a:pPr algn="ctr">
              <a:lnSpc>
                <a:spcPts val="1500"/>
              </a:lnSpc>
            </a:pPr>
            <a:r>
              <a:rPr lang="nl-BE" sz="1800" b="1"/>
              <a:t>Hell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F517F5DA-CCA8-4D75-B519-3ACA1579DAE4}"/>
              </a:ext>
            </a:extLst>
          </p:cNvPr>
          <p:cNvSpPr/>
          <p:nvPr/>
        </p:nvSpPr>
        <p:spPr>
          <a:xfrm>
            <a:off x="285962" y="610542"/>
            <a:ext cx="8453009" cy="2619329"/>
          </a:xfrm>
          <a:prstGeom prst="roundRect">
            <a:avLst>
              <a:gd name="adj" fmla="val 9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00" name="Rechthoek: afgeronde hoeken 199">
            <a:extLst>
              <a:ext uri="{FF2B5EF4-FFF2-40B4-BE49-F238E27FC236}">
                <a16:creationId xmlns:a16="http://schemas.microsoft.com/office/drawing/2014/main" id="{0856535E-E455-47A4-840F-77A8D3F456F1}"/>
              </a:ext>
            </a:extLst>
          </p:cNvPr>
          <p:cNvSpPr/>
          <p:nvPr/>
        </p:nvSpPr>
        <p:spPr>
          <a:xfrm>
            <a:off x="356184" y="983408"/>
            <a:ext cx="5792900" cy="156539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grpSp>
        <p:nvGrpSpPr>
          <p:cNvPr id="362" name="Groep 361">
            <a:extLst>
              <a:ext uri="{FF2B5EF4-FFF2-40B4-BE49-F238E27FC236}">
                <a16:creationId xmlns:a16="http://schemas.microsoft.com/office/drawing/2014/main" id="{DC25ADAF-F8CD-4BC8-AB8A-0D7B5595EBB7}"/>
              </a:ext>
            </a:extLst>
          </p:cNvPr>
          <p:cNvGrpSpPr/>
          <p:nvPr/>
        </p:nvGrpSpPr>
        <p:grpSpPr>
          <a:xfrm>
            <a:off x="4072997" y="1276489"/>
            <a:ext cx="1480600" cy="1071784"/>
            <a:chOff x="5567503" y="1669280"/>
            <a:chExt cx="1974133" cy="1429045"/>
          </a:xfrm>
        </p:grpSpPr>
        <p:grpSp>
          <p:nvGrpSpPr>
            <p:cNvPr id="363" name="Groep 362">
              <a:extLst>
                <a:ext uri="{FF2B5EF4-FFF2-40B4-BE49-F238E27FC236}">
                  <a16:creationId xmlns:a16="http://schemas.microsoft.com/office/drawing/2014/main" id="{EC3A3B92-0ABA-4512-B967-77F63CDE3F3C}"/>
                </a:ext>
              </a:extLst>
            </p:cNvPr>
            <p:cNvGrpSpPr/>
            <p:nvPr/>
          </p:nvGrpSpPr>
          <p:grpSpPr>
            <a:xfrm>
              <a:off x="6085837" y="1757377"/>
              <a:ext cx="886231" cy="1340948"/>
              <a:chOff x="6715275" y="231222"/>
              <a:chExt cx="886231" cy="1340948"/>
            </a:xfrm>
          </p:grpSpPr>
          <p:pic>
            <p:nvPicPr>
              <p:cNvPr id="365" name="Afbeelding 364">
                <a:extLst>
                  <a:ext uri="{FF2B5EF4-FFF2-40B4-BE49-F238E27FC236}">
                    <a16:creationId xmlns:a16="http://schemas.microsoft.com/office/drawing/2014/main" id="{603E5CB8-F628-4322-BD39-451E0B1AC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15275" y="976565"/>
                <a:ext cx="886231" cy="595605"/>
              </a:xfrm>
              <a:prstGeom prst="rect">
                <a:avLst/>
              </a:prstGeom>
            </p:spPr>
          </p:pic>
          <p:cxnSp>
            <p:nvCxnSpPr>
              <p:cNvPr id="366" name="Rechte verbindingslijn met pijl 365">
                <a:extLst>
                  <a:ext uri="{FF2B5EF4-FFF2-40B4-BE49-F238E27FC236}">
                    <a16:creationId xmlns:a16="http://schemas.microsoft.com/office/drawing/2014/main" id="{CD0B8381-C71B-4BC9-9BFC-D83C51588FA7}"/>
                  </a:ext>
                </a:extLst>
              </p:cNvPr>
              <p:cNvCxnSpPr>
                <a:cxnSpLocks/>
                <a:endCxn id="365" idx="0"/>
              </p:cNvCxnSpPr>
              <p:nvPr/>
            </p:nvCxnSpPr>
            <p:spPr>
              <a:xfrm flipH="1">
                <a:off x="7158391" y="231222"/>
                <a:ext cx="2938" cy="7453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4" name="Rechte verbindingslijn met pijl 363">
              <a:extLst>
                <a:ext uri="{FF2B5EF4-FFF2-40B4-BE49-F238E27FC236}">
                  <a16:creationId xmlns:a16="http://schemas.microsoft.com/office/drawing/2014/main" id="{4C9D3507-9C87-4042-ACF0-3FB097B9A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7503" y="1669280"/>
              <a:ext cx="1974133" cy="204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" name="Google Shape;317;gaeaebb574a_2_2"/>
          <p:cNvSpPr txBox="1">
            <a:spLocks noGrp="1"/>
          </p:cNvSpPr>
          <p:nvPr>
            <p:ph type="body" idx="2"/>
          </p:nvPr>
        </p:nvSpPr>
        <p:spPr>
          <a:xfrm>
            <a:off x="356184" y="486142"/>
            <a:ext cx="8501855" cy="561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5700" rtlCol="0" anchor="t" anchorCtr="0">
            <a:noAutofit/>
          </a:bodyPr>
          <a:lstStyle/>
          <a:p>
            <a:pPr marL="0" indent="0"/>
            <a:r>
              <a:rPr lang="en-US" sz="2000" err="1"/>
              <a:t>Vlaamse</a:t>
            </a:r>
            <a:r>
              <a:rPr lang="en-US" sz="2000"/>
              <a:t> Sensor Data Space is een decentraal </a:t>
            </a:r>
            <a:r>
              <a:rPr lang="en-US" sz="2000" err="1"/>
              <a:t>ecosysteem</a:t>
            </a:r>
            <a:r>
              <a:rPr lang="en-US" sz="2000"/>
              <a:t>: </a:t>
            </a:r>
            <a:r>
              <a:rPr lang="en-US" sz="2000" b="1"/>
              <a:t>wat &amp; </a:t>
            </a:r>
            <a:r>
              <a:rPr lang="en-US" sz="2000" b="1" err="1"/>
              <a:t>waarom</a:t>
            </a:r>
            <a:endParaRPr lang="en-US" sz="2000" b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9" name="Rechthoek: afgeronde hoeken 98">
            <a:extLst>
              <a:ext uri="{FF2B5EF4-FFF2-40B4-BE49-F238E27FC236}">
                <a16:creationId xmlns:a16="http://schemas.microsoft.com/office/drawing/2014/main" id="{14F19840-6744-4AFE-A25A-EC5491DB4F49}"/>
              </a:ext>
            </a:extLst>
          </p:cNvPr>
          <p:cNvSpPr/>
          <p:nvPr/>
        </p:nvSpPr>
        <p:spPr>
          <a:xfrm>
            <a:off x="405029" y="1166065"/>
            <a:ext cx="677951" cy="88482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bIns="45720" rtlCol="0" anchor="ctr"/>
          <a:lstStyle/>
          <a:p>
            <a:pPr algn="ctr">
              <a:lnSpc>
                <a:spcPts val="1050"/>
              </a:lnSpc>
            </a:pPr>
            <a:r>
              <a:rPr lang="nl-BE" sz="1000" b="1">
                <a:solidFill>
                  <a:schemeClr val="bg1"/>
                </a:solidFill>
                <a:latin typeface="+mj-lt"/>
              </a:rPr>
              <a:t>Publicatie</a:t>
            </a:r>
            <a:endParaRPr lang="en-US"/>
          </a:p>
          <a:p>
            <a:pPr algn="ctr">
              <a:lnSpc>
                <a:spcPts val="1050"/>
              </a:lnSpc>
            </a:pPr>
            <a:r>
              <a:rPr lang="nl-BE" sz="1000" b="1">
                <a:solidFill>
                  <a:schemeClr val="bg1"/>
                </a:solidFill>
                <a:latin typeface="+mj-lt"/>
              </a:rPr>
              <a:t>straat</a:t>
            </a:r>
            <a:endParaRPr lang="nl-BE" sz="1000" b="1">
              <a:solidFill>
                <a:schemeClr val="bg1"/>
              </a:solidFill>
              <a:latin typeface="+mj-lt"/>
              <a:cs typeface="Arial"/>
            </a:endParaRPr>
          </a:p>
        </p:txBody>
      </p:sp>
      <p:pic>
        <p:nvPicPr>
          <p:cNvPr id="72" name="Picture 4" descr="Digitaal Vlaanderen | Vlaanderen.be">
            <a:extLst>
              <a:ext uri="{FF2B5EF4-FFF2-40B4-BE49-F238E27FC236}">
                <a16:creationId xmlns:a16="http://schemas.microsoft.com/office/drawing/2014/main" id="{6EA064AE-2361-4B17-A4D4-212FD0EC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480" y="4574806"/>
            <a:ext cx="1034321" cy="42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1" name="Groep 1070">
            <a:extLst>
              <a:ext uri="{FF2B5EF4-FFF2-40B4-BE49-F238E27FC236}">
                <a16:creationId xmlns:a16="http://schemas.microsoft.com/office/drawing/2014/main" id="{0C897B4B-DE6A-487A-AC35-1C3FFFF0AC58}"/>
              </a:ext>
            </a:extLst>
          </p:cNvPr>
          <p:cNvGrpSpPr/>
          <p:nvPr/>
        </p:nvGrpSpPr>
        <p:grpSpPr>
          <a:xfrm>
            <a:off x="3691282" y="1771333"/>
            <a:ext cx="531662" cy="626132"/>
            <a:chOff x="4882779" y="2676109"/>
            <a:chExt cx="708883" cy="834843"/>
          </a:xfrm>
        </p:grpSpPr>
        <p:pic>
          <p:nvPicPr>
            <p:cNvPr id="145" name="Afbeelding 144">
              <a:extLst>
                <a:ext uri="{FF2B5EF4-FFF2-40B4-BE49-F238E27FC236}">
                  <a16:creationId xmlns:a16="http://schemas.microsoft.com/office/drawing/2014/main" id="{1517E5B2-6E4D-402A-AF1A-0FD276D4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82779" y="2676109"/>
              <a:ext cx="632269" cy="627879"/>
            </a:xfrm>
            <a:prstGeom prst="rect">
              <a:avLst/>
            </a:prstGeom>
          </p:spPr>
        </p:pic>
        <p:grpSp>
          <p:nvGrpSpPr>
            <p:cNvPr id="1070" name="Groep 1069">
              <a:extLst>
                <a:ext uri="{FF2B5EF4-FFF2-40B4-BE49-F238E27FC236}">
                  <a16:creationId xmlns:a16="http://schemas.microsoft.com/office/drawing/2014/main" id="{A9B92B84-D3A1-4DA3-A231-4BDF93FD1580}"/>
                </a:ext>
              </a:extLst>
            </p:cNvPr>
            <p:cNvGrpSpPr/>
            <p:nvPr/>
          </p:nvGrpSpPr>
          <p:grpSpPr>
            <a:xfrm>
              <a:off x="4996229" y="2927195"/>
              <a:ext cx="595433" cy="583757"/>
              <a:chOff x="4996229" y="2927195"/>
              <a:chExt cx="595433" cy="583757"/>
            </a:xfrm>
          </p:grpSpPr>
          <p:sp>
            <p:nvSpPr>
              <p:cNvPr id="31" name="Rechthoek: afgeronde hoeken 30">
                <a:extLst>
                  <a:ext uri="{FF2B5EF4-FFF2-40B4-BE49-F238E27FC236}">
                    <a16:creationId xmlns:a16="http://schemas.microsoft.com/office/drawing/2014/main" id="{D210EB9B-7040-40B4-951F-FF747DB7B303}"/>
                  </a:ext>
                </a:extLst>
              </p:cNvPr>
              <p:cNvSpPr/>
              <p:nvPr/>
            </p:nvSpPr>
            <p:spPr>
              <a:xfrm>
                <a:off x="5016147" y="3035050"/>
                <a:ext cx="372985" cy="46683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pic>
            <p:nvPicPr>
              <p:cNvPr id="118" name="Afbeelding 117">
                <a:extLst>
                  <a:ext uri="{FF2B5EF4-FFF2-40B4-BE49-F238E27FC236}">
                    <a16:creationId xmlns:a16="http://schemas.microsoft.com/office/drawing/2014/main" id="{D2450707-4849-4A2B-BC81-23B55BEAB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6229" y="2927195"/>
                <a:ext cx="595433" cy="583757"/>
              </a:xfrm>
              <a:prstGeom prst="rect">
                <a:avLst/>
              </a:prstGeom>
            </p:spPr>
          </p:pic>
        </p:grpSp>
      </p:grpSp>
      <p:pic>
        <p:nvPicPr>
          <p:cNvPr id="123" name="Afbeelding 122">
            <a:extLst>
              <a:ext uri="{FF2B5EF4-FFF2-40B4-BE49-F238E27FC236}">
                <a16:creationId xmlns:a16="http://schemas.microsoft.com/office/drawing/2014/main" id="{4F6EFB16-E1DC-4CC0-B5CC-2178B64770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93094" y="1819125"/>
            <a:ext cx="534793" cy="530548"/>
          </a:xfrm>
          <a:prstGeom prst="rect">
            <a:avLst/>
          </a:prstGeom>
        </p:spPr>
      </p:pic>
      <p:cxnSp>
        <p:nvCxnSpPr>
          <p:cNvPr id="183" name="Rechte verbindingslijn 182">
            <a:extLst>
              <a:ext uri="{FF2B5EF4-FFF2-40B4-BE49-F238E27FC236}">
                <a16:creationId xmlns:a16="http://schemas.microsoft.com/office/drawing/2014/main" id="{9E6105B5-3C13-47E1-B20D-621A934D9B60}"/>
              </a:ext>
            </a:extLst>
          </p:cNvPr>
          <p:cNvCxnSpPr>
            <a:cxnSpLocks/>
            <a:stCxn id="200" idx="0"/>
            <a:endCxn id="200" idx="2"/>
          </p:cNvCxnSpPr>
          <p:nvPr/>
        </p:nvCxnSpPr>
        <p:spPr>
          <a:xfrm>
            <a:off x="3252634" y="983408"/>
            <a:ext cx="0" cy="15653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Rechte verbindingslijn met pijl 217">
            <a:extLst>
              <a:ext uri="{FF2B5EF4-FFF2-40B4-BE49-F238E27FC236}">
                <a16:creationId xmlns:a16="http://schemas.microsoft.com/office/drawing/2014/main" id="{2D31D166-CC5C-48C6-BA26-9DE841E1EA5F}"/>
              </a:ext>
            </a:extLst>
          </p:cNvPr>
          <p:cNvCxnSpPr>
            <a:cxnSpLocks/>
            <a:stCxn id="187" idx="1"/>
            <a:endCxn id="123" idx="3"/>
          </p:cNvCxnSpPr>
          <p:nvPr/>
        </p:nvCxnSpPr>
        <p:spPr>
          <a:xfrm flipH="1">
            <a:off x="7027887" y="2084398"/>
            <a:ext cx="870196" cy="1"/>
          </a:xfrm>
          <a:prstGeom prst="straightConnector1">
            <a:avLst/>
          </a:prstGeom>
          <a:ln w="38100">
            <a:solidFill>
              <a:srgbClr val="56B9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Verbindingslijn: gekromd 235">
            <a:extLst>
              <a:ext uri="{FF2B5EF4-FFF2-40B4-BE49-F238E27FC236}">
                <a16:creationId xmlns:a16="http://schemas.microsoft.com/office/drawing/2014/main" id="{E127F363-4895-4B96-9328-B78DD1478BA6}"/>
              </a:ext>
            </a:extLst>
          </p:cNvPr>
          <p:cNvCxnSpPr>
            <a:cxnSpLocks/>
          </p:cNvCxnSpPr>
          <p:nvPr/>
        </p:nvCxnSpPr>
        <p:spPr>
          <a:xfrm rot="5400000">
            <a:off x="3353818" y="1882341"/>
            <a:ext cx="1899294" cy="2783297"/>
          </a:xfrm>
          <a:prstGeom prst="curvedConnector2">
            <a:avLst/>
          </a:prstGeom>
          <a:ln w="38100">
            <a:solidFill>
              <a:srgbClr val="56B9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Verbindingslijn: gekromd 1056">
            <a:extLst>
              <a:ext uri="{FF2B5EF4-FFF2-40B4-BE49-F238E27FC236}">
                <a16:creationId xmlns:a16="http://schemas.microsoft.com/office/drawing/2014/main" id="{558D96E3-9776-487F-84A8-EEE18B77D5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33656" y="1687110"/>
            <a:ext cx="104645" cy="5580284"/>
          </a:xfrm>
          <a:prstGeom prst="curvedConnector3">
            <a:avLst>
              <a:gd name="adj1" fmla="val 528928"/>
            </a:avLst>
          </a:prstGeom>
          <a:ln w="38100">
            <a:solidFill>
              <a:srgbClr val="56B9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Verbindingslijn: gekromd 293">
            <a:extLst>
              <a:ext uri="{FF2B5EF4-FFF2-40B4-BE49-F238E27FC236}">
                <a16:creationId xmlns:a16="http://schemas.microsoft.com/office/drawing/2014/main" id="{2F95C2FA-F5A9-4B84-B4A8-0049D41B1846}"/>
              </a:ext>
            </a:extLst>
          </p:cNvPr>
          <p:cNvCxnSpPr>
            <a:cxnSpLocks/>
            <a:stCxn id="123" idx="2"/>
          </p:cNvCxnSpPr>
          <p:nvPr/>
        </p:nvCxnSpPr>
        <p:spPr>
          <a:xfrm rot="5400000" flipH="1">
            <a:off x="6215137" y="1804319"/>
            <a:ext cx="25331" cy="1065377"/>
          </a:xfrm>
          <a:prstGeom prst="curvedConnector3">
            <a:avLst>
              <a:gd name="adj1" fmla="val -2000142"/>
            </a:avLst>
          </a:prstGeom>
          <a:ln w="38100">
            <a:solidFill>
              <a:srgbClr val="56B9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Rechthoek: afgeronde hoeken 311">
            <a:extLst>
              <a:ext uri="{FF2B5EF4-FFF2-40B4-BE49-F238E27FC236}">
                <a16:creationId xmlns:a16="http://schemas.microsoft.com/office/drawing/2014/main" id="{D07CA882-3C58-45F8-96FF-08EE12075080}"/>
              </a:ext>
            </a:extLst>
          </p:cNvPr>
          <p:cNvSpPr/>
          <p:nvPr/>
        </p:nvSpPr>
        <p:spPr>
          <a:xfrm>
            <a:off x="2973661" y="1887206"/>
            <a:ext cx="557944" cy="434545"/>
          </a:xfrm>
          <a:prstGeom prst="round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bIns="45720" rtlCol="0" anchor="ctr"/>
          <a:lstStyle/>
          <a:p>
            <a:pPr algn="ctr">
              <a:lnSpc>
                <a:spcPts val="1350"/>
              </a:lnSpc>
            </a:pPr>
            <a:r>
              <a:rPr lang="nl-BE" sz="1200" b="1">
                <a:solidFill>
                  <a:schemeClr val="tx1">
                    <a:lumMod val="50000"/>
                  </a:schemeClr>
                </a:solidFill>
                <a:latin typeface="Proxima Nova"/>
              </a:rPr>
              <a:t>Meta</a:t>
            </a:r>
            <a:br>
              <a:rPr lang="nl-BE" sz="1200" b="1">
                <a:solidFill>
                  <a:schemeClr val="tx1">
                    <a:lumMod val="50000"/>
                  </a:schemeClr>
                </a:solidFill>
                <a:latin typeface="Proxima Nova"/>
              </a:rPr>
            </a:br>
            <a:r>
              <a:rPr lang="nl-BE" sz="1200" b="1">
                <a:solidFill>
                  <a:schemeClr val="tx1">
                    <a:lumMod val="50000"/>
                  </a:schemeClr>
                </a:solidFill>
                <a:latin typeface="Proxima Nova"/>
              </a:rPr>
              <a:t>Data</a:t>
            </a:r>
          </a:p>
        </p:txBody>
      </p:sp>
      <p:grpSp>
        <p:nvGrpSpPr>
          <p:cNvPr id="221" name="Groep 220">
            <a:extLst>
              <a:ext uri="{FF2B5EF4-FFF2-40B4-BE49-F238E27FC236}">
                <a16:creationId xmlns:a16="http://schemas.microsoft.com/office/drawing/2014/main" id="{ACC4A662-E317-4ADB-8714-40B1540BDEF9}"/>
              </a:ext>
            </a:extLst>
          </p:cNvPr>
          <p:cNvGrpSpPr/>
          <p:nvPr/>
        </p:nvGrpSpPr>
        <p:grpSpPr>
          <a:xfrm>
            <a:off x="1482799" y="1066536"/>
            <a:ext cx="4279926" cy="3093557"/>
            <a:chOff x="1977065" y="1422048"/>
            <a:chExt cx="5706568" cy="4124742"/>
          </a:xfrm>
        </p:grpSpPr>
        <p:grpSp>
          <p:nvGrpSpPr>
            <p:cNvPr id="198" name="Groep 197">
              <a:extLst>
                <a:ext uri="{FF2B5EF4-FFF2-40B4-BE49-F238E27FC236}">
                  <a16:creationId xmlns:a16="http://schemas.microsoft.com/office/drawing/2014/main" id="{A3670A66-84A6-4881-8ABB-DD57CB3062E4}"/>
                </a:ext>
              </a:extLst>
            </p:cNvPr>
            <p:cNvGrpSpPr/>
            <p:nvPr/>
          </p:nvGrpSpPr>
          <p:grpSpPr>
            <a:xfrm>
              <a:off x="1977065" y="1422048"/>
              <a:ext cx="603699" cy="4124742"/>
              <a:chOff x="2074668" y="1422048"/>
              <a:chExt cx="603699" cy="4124742"/>
            </a:xfrm>
          </p:grpSpPr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C5C7EFED-C78C-4F4A-BBB6-980C97203021}"/>
                  </a:ext>
                </a:extLst>
              </p:cNvPr>
              <p:cNvGrpSpPr/>
              <p:nvPr/>
            </p:nvGrpSpPr>
            <p:grpSpPr>
              <a:xfrm>
                <a:off x="2074668" y="1422048"/>
                <a:ext cx="603699" cy="588323"/>
                <a:chOff x="842811" y="4468469"/>
                <a:chExt cx="1009665" cy="983949"/>
              </a:xfrm>
            </p:grpSpPr>
            <p:grpSp>
              <p:nvGrpSpPr>
                <p:cNvPr id="81" name="Groep 80">
                  <a:extLst>
                    <a:ext uri="{FF2B5EF4-FFF2-40B4-BE49-F238E27FC236}">
                      <a16:creationId xmlns:a16="http://schemas.microsoft.com/office/drawing/2014/main" id="{F0ADFE1E-FA4E-429E-89AE-EEC448AA6841}"/>
                    </a:ext>
                  </a:extLst>
                </p:cNvPr>
                <p:cNvGrpSpPr/>
                <p:nvPr/>
              </p:nvGrpSpPr>
              <p:grpSpPr>
                <a:xfrm>
                  <a:off x="1061545" y="4468469"/>
                  <a:ext cx="790931" cy="983949"/>
                  <a:chOff x="3464933" y="4099702"/>
                  <a:chExt cx="790931" cy="983949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CB74D8C0-B74D-4287-B983-3B398A70A74E}"/>
                      </a:ext>
                    </a:extLst>
                  </p:cNvPr>
                  <p:cNvGrpSpPr/>
                  <p:nvPr/>
                </p:nvGrpSpPr>
                <p:grpSpPr>
                  <a:xfrm>
                    <a:off x="3464933" y="4321648"/>
                    <a:ext cx="790931" cy="762003"/>
                    <a:chOff x="3465366" y="3118567"/>
                    <a:chExt cx="1048059" cy="1009726"/>
                  </a:xfrm>
                </p:grpSpPr>
                <p:pic>
                  <p:nvPicPr>
                    <p:cNvPr id="113" name="Afbeelding 112">
                      <a:extLst>
                        <a:ext uri="{FF2B5EF4-FFF2-40B4-BE49-F238E27FC236}">
                          <a16:creationId xmlns:a16="http://schemas.microsoft.com/office/drawing/2014/main" id="{0FD4562E-6232-49D6-B497-19CBDC80E4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23132" y="3238000"/>
                      <a:ext cx="890293" cy="89029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9389F028-6DA9-4329-A0FC-5C59876EE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5187" y="3118567"/>
                      <a:ext cx="432345" cy="89029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BE" sz="1050"/>
                    </a:p>
                  </p:txBody>
                </p:sp>
                <p:pic>
                  <p:nvPicPr>
                    <p:cNvPr id="115" name="Afbeelding 114">
                      <a:extLst>
                        <a:ext uri="{FF2B5EF4-FFF2-40B4-BE49-F238E27FC236}">
                          <a16:creationId xmlns:a16="http://schemas.microsoft.com/office/drawing/2014/main" id="{1F37110F-3432-4642-B94F-D9E780C9FA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65366" y="3144036"/>
                      <a:ext cx="890293" cy="89029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2" name="Afbeelding 111">
                    <a:extLst>
                      <a:ext uri="{FF2B5EF4-FFF2-40B4-BE49-F238E27FC236}">
                        <a16:creationId xmlns:a16="http://schemas.microsoft.com/office/drawing/2014/main" id="{53C9E330-F12F-478D-8AAA-49ED627F62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extLst>
                      <a:ext uri="{BEBA8EAE-BF5A-486C-A8C5-ECC9F3942E4B}">
                        <a14:imgProps xmlns:a14="http://schemas.microsoft.com/office/drawing/2010/main">
                          <a14:imgLayer r:embed="rId27">
                            <a14:imgEffect>
                              <a14:backgroundRemoval t="6838" b="94302" l="9524" r="89524">
                                <a14:foregroundMark x1="34603" y1="37037" x2="34603" y2="34758"/>
                                <a14:foregroundMark x1="42222" y1="35328" x2="45714" y2="37607"/>
                                <a14:foregroundMark x1="55556" y1="35043" x2="54603" y2="39601"/>
                                <a14:foregroundMark x1="66032" y1="35043" x2="64762" y2="38462"/>
                                <a14:foregroundMark x1="46984" y1="6838" x2="58413" y2="6838"/>
                                <a14:foregroundMark x1="40635" y1="91168" x2="40000" y2="92308"/>
                                <a14:foregroundMark x1="60635" y1="93732" x2="60000" y2="9430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61138" y="4099702"/>
                    <a:ext cx="439012" cy="4891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4" name="Afbeelding 123">
                  <a:extLst>
                    <a:ext uri="{FF2B5EF4-FFF2-40B4-BE49-F238E27FC236}">
                      <a16:creationId xmlns:a16="http://schemas.microsoft.com/office/drawing/2014/main" id="{20DBA947-AE73-445B-A82B-5B99F56273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2811" y="4819989"/>
                  <a:ext cx="228620" cy="353715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cxnSp>
            <p:nvCxnSpPr>
              <p:cNvPr id="150" name="Rechte verbindingslijn met pijl 149">
                <a:extLst>
                  <a:ext uri="{FF2B5EF4-FFF2-40B4-BE49-F238E27FC236}">
                    <a16:creationId xmlns:a16="http://schemas.microsoft.com/office/drawing/2014/main" id="{B1998C15-89D8-470B-BAC6-F76568B9A7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8682" y="2116028"/>
                <a:ext cx="1" cy="16936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Rechte verbindingslijn met pijl 153">
                <a:extLst>
                  <a:ext uri="{FF2B5EF4-FFF2-40B4-BE49-F238E27FC236}">
                    <a16:creationId xmlns:a16="http://schemas.microsoft.com/office/drawing/2014/main" id="{6096FDB5-87C5-413C-92F4-753778BCBD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4665" y="2116028"/>
                <a:ext cx="1" cy="25741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Rechte verbindingslijn met pijl 156">
                <a:extLst>
                  <a:ext uri="{FF2B5EF4-FFF2-40B4-BE49-F238E27FC236}">
                    <a16:creationId xmlns:a16="http://schemas.microsoft.com/office/drawing/2014/main" id="{CBC59AB3-EFA0-411B-8361-BAC0B6F23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5657" y="2116028"/>
                <a:ext cx="0" cy="34307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5" name="Rechthoek: afgeronde hoeken 164">
              <a:extLst>
                <a:ext uri="{FF2B5EF4-FFF2-40B4-BE49-F238E27FC236}">
                  <a16:creationId xmlns:a16="http://schemas.microsoft.com/office/drawing/2014/main" id="{0B05D578-36F3-46BA-8E04-4FB4B0C94B22}"/>
                </a:ext>
              </a:extLst>
            </p:cNvPr>
            <p:cNvSpPr/>
            <p:nvPr/>
          </p:nvSpPr>
          <p:spPr>
            <a:xfrm>
              <a:off x="7296795" y="2658039"/>
              <a:ext cx="386838" cy="3784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grpSp>
          <p:nvGrpSpPr>
            <p:cNvPr id="314" name="Groep 313">
              <a:extLst>
                <a:ext uri="{FF2B5EF4-FFF2-40B4-BE49-F238E27FC236}">
                  <a16:creationId xmlns:a16="http://schemas.microsoft.com/office/drawing/2014/main" id="{99DEC515-3365-43FE-97E7-24BA82B5209B}"/>
                </a:ext>
              </a:extLst>
            </p:cNvPr>
            <p:cNvGrpSpPr/>
            <p:nvPr/>
          </p:nvGrpSpPr>
          <p:grpSpPr>
            <a:xfrm>
              <a:off x="2055928" y="2226269"/>
              <a:ext cx="470101" cy="470101"/>
              <a:chOff x="6621533" y="640315"/>
              <a:chExt cx="691383" cy="691383"/>
            </a:xfrm>
          </p:grpSpPr>
          <p:sp>
            <p:nvSpPr>
              <p:cNvPr id="315" name="Ovaal 314">
                <a:extLst>
                  <a:ext uri="{FF2B5EF4-FFF2-40B4-BE49-F238E27FC236}">
                    <a16:creationId xmlns:a16="http://schemas.microsoft.com/office/drawing/2014/main" id="{5596CC5E-4DD1-425E-B0A7-F648F9436442}"/>
                  </a:ext>
                </a:extLst>
              </p:cNvPr>
              <p:cNvSpPr/>
              <p:nvPr/>
            </p:nvSpPr>
            <p:spPr>
              <a:xfrm>
                <a:off x="6967224" y="1006599"/>
                <a:ext cx="291601" cy="2689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pic>
            <p:nvPicPr>
              <p:cNvPr id="316" name="Afbeelding 315">
                <a:extLst>
                  <a:ext uri="{FF2B5EF4-FFF2-40B4-BE49-F238E27FC236}">
                    <a16:creationId xmlns:a16="http://schemas.microsoft.com/office/drawing/2014/main" id="{B45148F0-CA53-4557-9CC9-B8055DAB9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1533" y="640315"/>
                <a:ext cx="691383" cy="691383"/>
              </a:xfrm>
              <a:prstGeom prst="rect">
                <a:avLst/>
              </a:prstGeom>
              <a:ln w="57150">
                <a:solidFill>
                  <a:schemeClr val="bg1"/>
                </a:solidFill>
              </a:ln>
            </p:spPr>
          </p:pic>
        </p:grpSp>
        <p:pic>
          <p:nvPicPr>
            <p:cNvPr id="321" name="Afbeelding 320">
              <a:extLst>
                <a:ext uri="{FF2B5EF4-FFF2-40B4-BE49-F238E27FC236}">
                  <a16:creationId xmlns:a16="http://schemas.microsoft.com/office/drawing/2014/main" id="{1D50FD12-C24B-41CF-A634-31EF7109E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287" y="2819698"/>
              <a:ext cx="459252" cy="459252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</p:grpSp>
      <p:grpSp>
        <p:nvGrpSpPr>
          <p:cNvPr id="1063" name="Groep 1062">
            <a:extLst>
              <a:ext uri="{FF2B5EF4-FFF2-40B4-BE49-F238E27FC236}">
                <a16:creationId xmlns:a16="http://schemas.microsoft.com/office/drawing/2014/main" id="{2460B74D-28DB-4284-9263-676775DE69EF}"/>
              </a:ext>
            </a:extLst>
          </p:cNvPr>
          <p:cNvGrpSpPr/>
          <p:nvPr/>
        </p:nvGrpSpPr>
        <p:grpSpPr>
          <a:xfrm>
            <a:off x="356184" y="2614329"/>
            <a:ext cx="2781699" cy="1902900"/>
            <a:chOff x="474912" y="3157004"/>
            <a:chExt cx="3708932" cy="2537200"/>
          </a:xfrm>
        </p:grpSpPr>
        <p:pic>
          <p:nvPicPr>
            <p:cNvPr id="70" name="Afbeelding 69">
              <a:extLst>
                <a:ext uri="{FF2B5EF4-FFF2-40B4-BE49-F238E27FC236}">
                  <a16:creationId xmlns:a16="http://schemas.microsoft.com/office/drawing/2014/main" id="{503B4935-EDF1-4BEE-A70B-E74321ACD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72534"/>
            <a:stretch/>
          </p:blipFill>
          <p:spPr>
            <a:xfrm>
              <a:off x="826163" y="4157796"/>
              <a:ext cx="188739" cy="648271"/>
            </a:xfrm>
            <a:prstGeom prst="rect">
              <a:avLst/>
            </a:prstGeom>
          </p:spPr>
        </p:pic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4E0A0742-5C98-434A-BB59-38D75D831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75000"/>
            </a:blip>
            <a:stretch>
              <a:fillRect/>
            </a:stretch>
          </p:blipFill>
          <p:spPr>
            <a:xfrm>
              <a:off x="518814" y="3406429"/>
              <a:ext cx="803436" cy="284066"/>
            </a:xfrm>
            <a:prstGeom prst="rect">
              <a:avLst/>
            </a:prstGeom>
          </p:spPr>
        </p:pic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3D1967AA-7BA4-491A-B20B-66FB59C74DEB}"/>
                </a:ext>
              </a:extLst>
            </p:cNvPr>
            <p:cNvGrpSpPr/>
            <p:nvPr/>
          </p:nvGrpSpPr>
          <p:grpSpPr>
            <a:xfrm>
              <a:off x="786997" y="5065206"/>
              <a:ext cx="267070" cy="462700"/>
              <a:chOff x="4764444" y="3356868"/>
              <a:chExt cx="267070" cy="462700"/>
            </a:xfrm>
          </p:grpSpPr>
          <p:pic>
            <p:nvPicPr>
              <p:cNvPr id="17" name="Afbeelding 16">
                <a:extLst>
                  <a:ext uri="{FF2B5EF4-FFF2-40B4-BE49-F238E27FC236}">
                    <a16:creationId xmlns:a16="http://schemas.microsoft.com/office/drawing/2014/main" id="{4B76CB24-4B8D-45C1-B66C-47C5AF9B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64444" y="3733870"/>
                <a:ext cx="261921" cy="85698"/>
              </a:xfrm>
              <a:prstGeom prst="rect">
                <a:avLst/>
              </a:prstGeom>
            </p:spPr>
          </p:pic>
          <p:pic>
            <p:nvPicPr>
              <p:cNvPr id="21" name="Afbeelding 20">
                <a:extLst>
                  <a:ext uri="{FF2B5EF4-FFF2-40B4-BE49-F238E27FC236}">
                    <a16:creationId xmlns:a16="http://schemas.microsoft.com/office/drawing/2014/main" id="{DC7D0B8C-F4C8-4756-8143-08FFA6E71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t="6276" r="82828" b="18086"/>
              <a:stretch/>
            </p:blipFill>
            <p:spPr>
              <a:xfrm>
                <a:off x="4764444" y="3356868"/>
                <a:ext cx="267070" cy="381903"/>
              </a:xfrm>
              <a:prstGeom prst="rect">
                <a:avLst/>
              </a:prstGeom>
            </p:spPr>
          </p:pic>
        </p:grpSp>
        <p:pic>
          <p:nvPicPr>
            <p:cNvPr id="130" name="Afbeelding 129">
              <a:extLst>
                <a:ext uri="{FF2B5EF4-FFF2-40B4-BE49-F238E27FC236}">
                  <a16:creationId xmlns:a16="http://schemas.microsoft.com/office/drawing/2014/main" id="{5467AF4F-A78E-4DB9-A56F-39C60465F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31683" y="3280071"/>
              <a:ext cx="540536" cy="536783"/>
            </a:xfrm>
            <a:prstGeom prst="rect">
              <a:avLst/>
            </a:prstGeom>
          </p:spPr>
        </p:pic>
        <p:pic>
          <p:nvPicPr>
            <p:cNvPr id="131" name="Afbeelding 130">
              <a:extLst>
                <a:ext uri="{FF2B5EF4-FFF2-40B4-BE49-F238E27FC236}">
                  <a16:creationId xmlns:a16="http://schemas.microsoft.com/office/drawing/2014/main" id="{DCFC500A-4111-47A7-86AD-2945F7FE7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31623" y="4157213"/>
              <a:ext cx="540536" cy="536783"/>
            </a:xfrm>
            <a:prstGeom prst="rect">
              <a:avLst/>
            </a:prstGeom>
          </p:spPr>
        </p:pic>
        <p:pic>
          <p:nvPicPr>
            <p:cNvPr id="132" name="Afbeelding 131">
              <a:extLst>
                <a:ext uri="{FF2B5EF4-FFF2-40B4-BE49-F238E27FC236}">
                  <a16:creationId xmlns:a16="http://schemas.microsoft.com/office/drawing/2014/main" id="{D46D27E8-BA38-4704-B85D-7DE99F70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12387" y="5034355"/>
              <a:ext cx="540536" cy="536783"/>
            </a:xfrm>
            <a:prstGeom prst="rect">
              <a:avLst/>
            </a:prstGeom>
          </p:spPr>
        </p:pic>
        <p:sp>
          <p:nvSpPr>
            <p:cNvPr id="20" name="Rechthoek: afgeronde hoeken 19">
              <a:extLst>
                <a:ext uri="{FF2B5EF4-FFF2-40B4-BE49-F238E27FC236}">
                  <a16:creationId xmlns:a16="http://schemas.microsoft.com/office/drawing/2014/main" id="{E90A715E-4E83-42C8-B0B7-736B5062AE5B}"/>
                </a:ext>
              </a:extLst>
            </p:cNvPr>
            <p:cNvSpPr/>
            <p:nvPr/>
          </p:nvSpPr>
          <p:spPr>
            <a:xfrm>
              <a:off x="482640" y="3157004"/>
              <a:ext cx="3701204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43" name="Rechthoek: afgeronde hoeken 142">
              <a:extLst>
                <a:ext uri="{FF2B5EF4-FFF2-40B4-BE49-F238E27FC236}">
                  <a16:creationId xmlns:a16="http://schemas.microsoft.com/office/drawing/2014/main" id="{E4A06E66-E8B8-4972-AB54-E6E14B451E6F}"/>
                </a:ext>
              </a:extLst>
            </p:cNvPr>
            <p:cNvSpPr/>
            <p:nvPr/>
          </p:nvSpPr>
          <p:spPr>
            <a:xfrm>
              <a:off x="482640" y="4034146"/>
              <a:ext cx="3701204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44" name="Rechthoek: afgeronde hoeken 143">
              <a:extLst>
                <a:ext uri="{FF2B5EF4-FFF2-40B4-BE49-F238E27FC236}">
                  <a16:creationId xmlns:a16="http://schemas.microsoft.com/office/drawing/2014/main" id="{E01C0465-89D7-4F9C-B556-7AC6501DABFD}"/>
                </a:ext>
              </a:extLst>
            </p:cNvPr>
            <p:cNvSpPr/>
            <p:nvPr/>
          </p:nvSpPr>
          <p:spPr>
            <a:xfrm>
              <a:off x="474912" y="4911288"/>
              <a:ext cx="3701204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sp>
        <p:nvSpPr>
          <p:cNvPr id="332" name="Rechthoek: afgeronde hoeken 331">
            <a:extLst>
              <a:ext uri="{FF2B5EF4-FFF2-40B4-BE49-F238E27FC236}">
                <a16:creationId xmlns:a16="http://schemas.microsoft.com/office/drawing/2014/main" id="{BCCFD196-9B48-4534-8733-49AE81FA6E28}"/>
              </a:ext>
            </a:extLst>
          </p:cNvPr>
          <p:cNvSpPr/>
          <p:nvPr/>
        </p:nvSpPr>
        <p:spPr>
          <a:xfrm>
            <a:off x="3262726" y="3497427"/>
            <a:ext cx="498124" cy="17113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000" rtlCol="0" anchor="ctr"/>
          <a:lstStyle/>
          <a:p>
            <a:pPr algn="ctr">
              <a:lnSpc>
                <a:spcPts val="1650"/>
              </a:lnSpc>
            </a:pPr>
            <a:r>
              <a:rPr lang="nl-BE" sz="1200" b="1">
                <a:solidFill>
                  <a:schemeClr val="bg1"/>
                </a:solidFill>
                <a:latin typeface="+mj-lt"/>
              </a:rPr>
              <a:t>Nodes</a:t>
            </a:r>
          </a:p>
        </p:txBody>
      </p:sp>
      <p:pic>
        <p:nvPicPr>
          <p:cNvPr id="333" name="Afbeelding 332">
            <a:extLst>
              <a:ext uri="{FF2B5EF4-FFF2-40B4-BE49-F238E27FC236}">
                <a16:creationId xmlns:a16="http://schemas.microsoft.com/office/drawing/2014/main" id="{D8EB3EDF-64D6-47CA-B936-955E7591C7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3217" y="2114773"/>
            <a:ext cx="157960" cy="2443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35" name="Rechte verbindingslijn met pijl 334">
            <a:extLst>
              <a:ext uri="{FF2B5EF4-FFF2-40B4-BE49-F238E27FC236}">
                <a16:creationId xmlns:a16="http://schemas.microsoft.com/office/drawing/2014/main" id="{D6B4DB6D-42AD-4E4C-96FD-DF24495F8C1B}"/>
              </a:ext>
            </a:extLst>
          </p:cNvPr>
          <p:cNvCxnSpPr>
            <a:cxnSpLocks/>
          </p:cNvCxnSpPr>
          <p:nvPr/>
        </p:nvCxnSpPr>
        <p:spPr>
          <a:xfrm flipH="1">
            <a:off x="4147508" y="1277003"/>
            <a:ext cx="1405001" cy="2134"/>
          </a:xfrm>
          <a:prstGeom prst="straightConnector1">
            <a:avLst/>
          </a:prstGeom>
          <a:ln w="38100">
            <a:solidFill>
              <a:srgbClr val="604695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Rechte verbindingslijn met pijl 335">
            <a:extLst>
              <a:ext uri="{FF2B5EF4-FFF2-40B4-BE49-F238E27FC236}">
                <a16:creationId xmlns:a16="http://schemas.microsoft.com/office/drawing/2014/main" id="{F24F43C3-7281-4372-84AA-118550D34210}"/>
              </a:ext>
            </a:extLst>
          </p:cNvPr>
          <p:cNvCxnSpPr>
            <a:cxnSpLocks/>
          </p:cNvCxnSpPr>
          <p:nvPr/>
        </p:nvCxnSpPr>
        <p:spPr>
          <a:xfrm flipV="1">
            <a:off x="5691729" y="1401604"/>
            <a:ext cx="0" cy="423974"/>
          </a:xfrm>
          <a:prstGeom prst="straightConnector1">
            <a:avLst/>
          </a:prstGeom>
          <a:ln w="38100">
            <a:solidFill>
              <a:srgbClr val="604695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echte verbindingslijn met pijl 336">
            <a:extLst>
              <a:ext uri="{FF2B5EF4-FFF2-40B4-BE49-F238E27FC236}">
                <a16:creationId xmlns:a16="http://schemas.microsoft.com/office/drawing/2014/main" id="{7B8548BE-819A-43D1-96AD-B36EEF4BB42B}"/>
              </a:ext>
            </a:extLst>
          </p:cNvPr>
          <p:cNvCxnSpPr>
            <a:cxnSpLocks/>
          </p:cNvCxnSpPr>
          <p:nvPr/>
        </p:nvCxnSpPr>
        <p:spPr>
          <a:xfrm>
            <a:off x="3927916" y="1422532"/>
            <a:ext cx="467" cy="348800"/>
          </a:xfrm>
          <a:prstGeom prst="straightConnector1">
            <a:avLst/>
          </a:prstGeom>
          <a:ln w="38100">
            <a:solidFill>
              <a:srgbClr val="604695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Rechte verbindingslijn met pijl 338">
            <a:extLst>
              <a:ext uri="{FF2B5EF4-FFF2-40B4-BE49-F238E27FC236}">
                <a16:creationId xmlns:a16="http://schemas.microsoft.com/office/drawing/2014/main" id="{1A6C9C57-9358-4880-ACBA-0EA3E4C90F74}"/>
              </a:ext>
            </a:extLst>
          </p:cNvPr>
          <p:cNvCxnSpPr>
            <a:cxnSpLocks/>
          </p:cNvCxnSpPr>
          <p:nvPr/>
        </p:nvCxnSpPr>
        <p:spPr>
          <a:xfrm flipV="1">
            <a:off x="5691729" y="1384944"/>
            <a:ext cx="0" cy="423974"/>
          </a:xfrm>
          <a:prstGeom prst="straightConnector1">
            <a:avLst/>
          </a:prstGeom>
          <a:ln w="38100">
            <a:solidFill>
              <a:srgbClr val="60469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Rechte verbindingslijn met pijl 339">
            <a:extLst>
              <a:ext uri="{FF2B5EF4-FFF2-40B4-BE49-F238E27FC236}">
                <a16:creationId xmlns:a16="http://schemas.microsoft.com/office/drawing/2014/main" id="{240C33A4-43B7-4511-9829-A3951C87A420}"/>
              </a:ext>
            </a:extLst>
          </p:cNvPr>
          <p:cNvCxnSpPr>
            <a:cxnSpLocks/>
          </p:cNvCxnSpPr>
          <p:nvPr/>
        </p:nvCxnSpPr>
        <p:spPr>
          <a:xfrm>
            <a:off x="3928858" y="1422532"/>
            <a:ext cx="467" cy="348800"/>
          </a:xfrm>
          <a:prstGeom prst="straightConnector1">
            <a:avLst/>
          </a:prstGeom>
          <a:ln w="38100">
            <a:solidFill>
              <a:srgbClr val="604695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Rechte verbindingslijn met pijl 351">
            <a:extLst>
              <a:ext uri="{FF2B5EF4-FFF2-40B4-BE49-F238E27FC236}">
                <a16:creationId xmlns:a16="http://schemas.microsoft.com/office/drawing/2014/main" id="{3BC3650A-801A-4E8B-9053-ED7EB1EC741D}"/>
              </a:ext>
            </a:extLst>
          </p:cNvPr>
          <p:cNvCxnSpPr>
            <a:cxnSpLocks/>
          </p:cNvCxnSpPr>
          <p:nvPr/>
        </p:nvCxnSpPr>
        <p:spPr>
          <a:xfrm flipV="1">
            <a:off x="5691147" y="1387578"/>
            <a:ext cx="0" cy="42397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Rechte verbindingslijn met pijl 352">
            <a:extLst>
              <a:ext uri="{FF2B5EF4-FFF2-40B4-BE49-F238E27FC236}">
                <a16:creationId xmlns:a16="http://schemas.microsoft.com/office/drawing/2014/main" id="{920C582E-5FF6-47A0-81E5-E4C7BCDF2A14}"/>
              </a:ext>
            </a:extLst>
          </p:cNvPr>
          <p:cNvCxnSpPr>
            <a:cxnSpLocks/>
          </p:cNvCxnSpPr>
          <p:nvPr/>
        </p:nvCxnSpPr>
        <p:spPr>
          <a:xfrm>
            <a:off x="3928276" y="1425166"/>
            <a:ext cx="467" cy="3488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Rechthoek: afgeronde hoeken 354">
            <a:extLst>
              <a:ext uri="{FF2B5EF4-FFF2-40B4-BE49-F238E27FC236}">
                <a16:creationId xmlns:a16="http://schemas.microsoft.com/office/drawing/2014/main" id="{169188CE-222E-4D7B-8F65-E84ED2CD92AA}"/>
              </a:ext>
            </a:extLst>
          </p:cNvPr>
          <p:cNvSpPr/>
          <p:nvPr/>
        </p:nvSpPr>
        <p:spPr>
          <a:xfrm>
            <a:off x="361980" y="3930042"/>
            <a:ext cx="2775903" cy="587187"/>
          </a:xfrm>
          <a:prstGeom prst="roundRect">
            <a:avLst/>
          </a:prstGeom>
          <a:noFill/>
          <a:ln w="38100">
            <a:solidFill>
              <a:srgbClr val="6046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grpSp>
        <p:nvGrpSpPr>
          <p:cNvPr id="226" name="Groep 225">
            <a:extLst>
              <a:ext uri="{FF2B5EF4-FFF2-40B4-BE49-F238E27FC236}">
                <a16:creationId xmlns:a16="http://schemas.microsoft.com/office/drawing/2014/main" id="{FB3B6C74-D558-46AF-8E85-FF4886554DA4}"/>
              </a:ext>
            </a:extLst>
          </p:cNvPr>
          <p:cNvGrpSpPr/>
          <p:nvPr/>
        </p:nvGrpSpPr>
        <p:grpSpPr>
          <a:xfrm>
            <a:off x="4069091" y="1276489"/>
            <a:ext cx="1480600" cy="1071784"/>
            <a:chOff x="5567503" y="1669280"/>
            <a:chExt cx="1974133" cy="1429045"/>
          </a:xfrm>
        </p:grpSpPr>
        <p:grpSp>
          <p:nvGrpSpPr>
            <p:cNvPr id="224" name="Groep 223">
              <a:extLst>
                <a:ext uri="{FF2B5EF4-FFF2-40B4-BE49-F238E27FC236}">
                  <a16:creationId xmlns:a16="http://schemas.microsoft.com/office/drawing/2014/main" id="{ADDA5E04-B3C1-45A6-82BF-237DE9A982AA}"/>
                </a:ext>
              </a:extLst>
            </p:cNvPr>
            <p:cNvGrpSpPr/>
            <p:nvPr/>
          </p:nvGrpSpPr>
          <p:grpSpPr>
            <a:xfrm>
              <a:off x="6090725" y="1757377"/>
              <a:ext cx="886231" cy="1340948"/>
              <a:chOff x="6720163" y="231222"/>
              <a:chExt cx="886231" cy="1340948"/>
            </a:xfrm>
          </p:grpSpPr>
          <p:pic>
            <p:nvPicPr>
              <p:cNvPr id="356" name="Afbeelding 355">
                <a:extLst>
                  <a:ext uri="{FF2B5EF4-FFF2-40B4-BE49-F238E27FC236}">
                    <a16:creationId xmlns:a16="http://schemas.microsoft.com/office/drawing/2014/main" id="{8514430C-3BD2-42DC-BAC9-09103EBB4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20163" y="976565"/>
                <a:ext cx="886231" cy="595605"/>
              </a:xfrm>
              <a:prstGeom prst="rect">
                <a:avLst/>
              </a:prstGeom>
            </p:spPr>
          </p:pic>
          <p:cxnSp>
            <p:nvCxnSpPr>
              <p:cNvPr id="357" name="Rechte verbindingslijn met pijl 356">
                <a:extLst>
                  <a:ext uri="{FF2B5EF4-FFF2-40B4-BE49-F238E27FC236}">
                    <a16:creationId xmlns:a16="http://schemas.microsoft.com/office/drawing/2014/main" id="{508F6800-0088-4289-8EAA-FA41E57857CB}"/>
                  </a:ext>
                </a:extLst>
              </p:cNvPr>
              <p:cNvCxnSpPr>
                <a:cxnSpLocks/>
                <a:endCxn id="356" idx="0"/>
              </p:cNvCxnSpPr>
              <p:nvPr/>
            </p:nvCxnSpPr>
            <p:spPr>
              <a:xfrm flipH="1">
                <a:off x="7163279" y="231222"/>
                <a:ext cx="2938" cy="745343"/>
              </a:xfrm>
              <a:prstGeom prst="straightConnector1">
                <a:avLst/>
              </a:prstGeom>
              <a:ln w="19050">
                <a:solidFill>
                  <a:srgbClr val="604695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1" name="Rechte verbindingslijn met pijl 360">
              <a:extLst>
                <a:ext uri="{FF2B5EF4-FFF2-40B4-BE49-F238E27FC236}">
                  <a16:creationId xmlns:a16="http://schemas.microsoft.com/office/drawing/2014/main" id="{D34FA595-DF3E-4C67-869C-96D95F65FF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7503" y="1669280"/>
              <a:ext cx="1974133" cy="2048"/>
            </a:xfrm>
            <a:prstGeom prst="straightConnector1">
              <a:avLst/>
            </a:prstGeom>
            <a:ln w="38100">
              <a:solidFill>
                <a:srgbClr val="604695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4" name="Rechthoek: afgeronde hoeken 353">
            <a:extLst>
              <a:ext uri="{FF2B5EF4-FFF2-40B4-BE49-F238E27FC236}">
                <a16:creationId xmlns:a16="http://schemas.microsoft.com/office/drawing/2014/main" id="{C3FB53FF-4130-4EFB-84BD-99F622ECA39B}"/>
              </a:ext>
            </a:extLst>
          </p:cNvPr>
          <p:cNvSpPr/>
          <p:nvPr/>
        </p:nvSpPr>
        <p:spPr>
          <a:xfrm>
            <a:off x="361980" y="3930103"/>
            <a:ext cx="2775903" cy="587187"/>
          </a:xfrm>
          <a:prstGeom prst="roundRect">
            <a:avLst/>
          </a:prstGeom>
          <a:noFill/>
          <a:ln w="38100">
            <a:solidFill>
              <a:srgbClr val="56B9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pic>
        <p:nvPicPr>
          <p:cNvPr id="367" name="Afbeelding 366">
            <a:extLst>
              <a:ext uri="{FF2B5EF4-FFF2-40B4-BE49-F238E27FC236}">
                <a16:creationId xmlns:a16="http://schemas.microsoft.com/office/drawing/2014/main" id="{FDC454C1-81D6-4AA2-987F-22D984D479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61066" y="1901359"/>
            <a:ext cx="664673" cy="446704"/>
          </a:xfrm>
          <a:prstGeom prst="rect">
            <a:avLst/>
          </a:prstGeom>
        </p:spPr>
      </p:pic>
      <p:grpSp>
        <p:nvGrpSpPr>
          <p:cNvPr id="229" name="Groep 228">
            <a:extLst>
              <a:ext uri="{FF2B5EF4-FFF2-40B4-BE49-F238E27FC236}">
                <a16:creationId xmlns:a16="http://schemas.microsoft.com/office/drawing/2014/main" id="{8260AB4F-CB72-4CB9-AF9F-BCDB9E703A05}"/>
              </a:ext>
            </a:extLst>
          </p:cNvPr>
          <p:cNvGrpSpPr/>
          <p:nvPr/>
        </p:nvGrpSpPr>
        <p:grpSpPr>
          <a:xfrm>
            <a:off x="7482156" y="1016269"/>
            <a:ext cx="1193110" cy="3513306"/>
            <a:chOff x="9976207" y="1355025"/>
            <a:chExt cx="1590813" cy="4684408"/>
          </a:xfrm>
        </p:grpSpPr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9C1942A0-83BB-4CD9-8821-6E3F58D573AE}"/>
                </a:ext>
              </a:extLst>
            </p:cNvPr>
            <p:cNvGrpSpPr/>
            <p:nvPr/>
          </p:nvGrpSpPr>
          <p:grpSpPr>
            <a:xfrm>
              <a:off x="10424051" y="1355025"/>
              <a:ext cx="706617" cy="681467"/>
              <a:chOff x="6837492" y="905938"/>
              <a:chExt cx="1217871" cy="1174523"/>
            </a:xfrm>
          </p:grpSpPr>
          <p:pic>
            <p:nvPicPr>
              <p:cNvPr id="73" name="Afbeelding 72">
                <a:extLst>
                  <a:ext uri="{FF2B5EF4-FFF2-40B4-BE49-F238E27FC236}">
                    <a16:creationId xmlns:a16="http://schemas.microsoft.com/office/drawing/2014/main" id="{02A17211-755F-423B-8FA0-C836B298F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37492" y="905938"/>
                <a:ext cx="1084648" cy="1110974"/>
              </a:xfrm>
              <a:prstGeom prst="rect">
                <a:avLst/>
              </a:prstGeom>
            </p:spPr>
          </p:pic>
          <p:pic>
            <p:nvPicPr>
              <p:cNvPr id="74" name="Picture 337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8C5FBE3C-8ECF-4126-A4C4-5BD8563CF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547" y="957161"/>
                <a:ext cx="425126" cy="42512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75" name="Picture 337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BA34B7CA-9C7E-4B24-B075-C76D614C1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0237" y="1137520"/>
                <a:ext cx="425126" cy="42512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77" name="Picture 305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99D176B5-25BB-4B5E-8C54-F4F37F90A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59" r="21208"/>
              <a:stretch/>
            </p:blipFill>
            <p:spPr>
              <a:xfrm>
                <a:off x="7536043" y="1567618"/>
                <a:ext cx="306757" cy="51097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78" name="Picture 305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D405C7BE-DF79-4C2C-9C3C-1CC8E4F871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59" r="21208"/>
              <a:stretch/>
            </p:blipFill>
            <p:spPr>
              <a:xfrm>
                <a:off x="7076374" y="1712689"/>
                <a:ext cx="220787" cy="367772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79" name="Afbeelding 78">
                <a:extLst>
                  <a:ext uri="{FF2B5EF4-FFF2-40B4-BE49-F238E27FC236}">
                    <a16:creationId xmlns:a16="http://schemas.microsoft.com/office/drawing/2014/main" id="{DCDFEA69-E6F2-4244-9283-AD62BD3E2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13556" y="1331859"/>
                <a:ext cx="225037" cy="348171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8CB65880-EDC2-460A-999F-72DD49934C42}"/>
                </a:ext>
              </a:extLst>
            </p:cNvPr>
            <p:cNvGrpSpPr/>
            <p:nvPr/>
          </p:nvGrpSpPr>
          <p:grpSpPr>
            <a:xfrm>
              <a:off x="10530776" y="2483012"/>
              <a:ext cx="493169" cy="592370"/>
              <a:chOff x="10653387" y="2483012"/>
              <a:chExt cx="493169" cy="592370"/>
            </a:xfrm>
          </p:grpSpPr>
          <p:pic>
            <p:nvPicPr>
              <p:cNvPr id="187" name="Afbeelding 186">
                <a:extLst>
                  <a:ext uri="{FF2B5EF4-FFF2-40B4-BE49-F238E27FC236}">
                    <a16:creationId xmlns:a16="http://schemas.microsoft.com/office/drawing/2014/main" id="{9A290313-4C54-4D81-8C40-6A24AC303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53387" y="2483012"/>
                <a:ext cx="493169" cy="592370"/>
              </a:xfrm>
              <a:prstGeom prst="rect">
                <a:avLst/>
              </a:prstGeom>
            </p:spPr>
          </p:pic>
          <p:pic>
            <p:nvPicPr>
              <p:cNvPr id="248" name="Afbeelding 247">
                <a:extLst>
                  <a:ext uri="{FF2B5EF4-FFF2-40B4-BE49-F238E27FC236}">
                    <a16:creationId xmlns:a16="http://schemas.microsoft.com/office/drawing/2014/main" id="{5A6CDF3D-F5A7-4994-A783-1CA7E98947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t="6276" r="82828" b="18086"/>
              <a:stretch/>
            </p:blipFill>
            <p:spPr>
              <a:xfrm flipH="1" flipV="1">
                <a:off x="10996315" y="2931766"/>
                <a:ext cx="95335" cy="136326"/>
              </a:xfrm>
              <a:prstGeom prst="rect">
                <a:avLst/>
              </a:prstGeom>
            </p:spPr>
          </p:pic>
        </p:grpSp>
        <p:pic>
          <p:nvPicPr>
            <p:cNvPr id="377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9E1A89F-E63F-40A2-82E3-75BA3C89C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4889" y="3596846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78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3208CB7E-DF1A-482A-9448-F56A0A394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4889" y="4515562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79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912CD9B-9A65-4D53-8EFE-74C37BDFC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4889" y="5363123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80" name="Rechthoek: afgeronde hoeken 379">
              <a:extLst>
                <a:ext uri="{FF2B5EF4-FFF2-40B4-BE49-F238E27FC236}">
                  <a16:creationId xmlns:a16="http://schemas.microsoft.com/office/drawing/2014/main" id="{E73B871D-D7E5-40B8-83EB-5586269C7D3D}"/>
                </a:ext>
              </a:extLst>
            </p:cNvPr>
            <p:cNvSpPr/>
            <p:nvPr/>
          </p:nvSpPr>
          <p:spPr>
            <a:xfrm>
              <a:off x="9976207" y="5256517"/>
              <a:ext cx="1583903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381" name="Rechthoek: afgeronde hoeken 380">
              <a:extLst>
                <a:ext uri="{FF2B5EF4-FFF2-40B4-BE49-F238E27FC236}">
                  <a16:creationId xmlns:a16="http://schemas.microsoft.com/office/drawing/2014/main" id="{02E4B830-DE6D-46E7-9AC9-E2B93214622A}"/>
                </a:ext>
              </a:extLst>
            </p:cNvPr>
            <p:cNvSpPr/>
            <p:nvPr/>
          </p:nvSpPr>
          <p:spPr>
            <a:xfrm>
              <a:off x="10006111" y="4379375"/>
              <a:ext cx="1560909" cy="79590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382" name="Rechthoek: afgeronde hoeken 381">
              <a:extLst>
                <a:ext uri="{FF2B5EF4-FFF2-40B4-BE49-F238E27FC236}">
                  <a16:creationId xmlns:a16="http://schemas.microsoft.com/office/drawing/2014/main" id="{085E7EEB-2B30-46FC-A7C5-7AF397AC6E17}"/>
                </a:ext>
              </a:extLst>
            </p:cNvPr>
            <p:cNvSpPr/>
            <p:nvPr/>
          </p:nvSpPr>
          <p:spPr>
            <a:xfrm>
              <a:off x="9991158" y="3504944"/>
              <a:ext cx="1572406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383" name="Afbeelding 382">
              <a:extLst>
                <a:ext uri="{FF2B5EF4-FFF2-40B4-BE49-F238E27FC236}">
                  <a16:creationId xmlns:a16="http://schemas.microsoft.com/office/drawing/2014/main" id="{E8D0B0DF-DC48-4B63-A013-A41B481E5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72428" b="29633"/>
            <a:stretch/>
          </p:blipFill>
          <p:spPr>
            <a:xfrm>
              <a:off x="10866342" y="4448935"/>
              <a:ext cx="246048" cy="592415"/>
            </a:xfrm>
            <a:prstGeom prst="rect">
              <a:avLst/>
            </a:prstGeom>
          </p:spPr>
        </p:pic>
        <p:pic>
          <p:nvPicPr>
            <p:cNvPr id="384" name="Afbeelding 383">
              <a:extLst>
                <a:ext uri="{FF2B5EF4-FFF2-40B4-BE49-F238E27FC236}">
                  <a16:creationId xmlns:a16="http://schemas.microsoft.com/office/drawing/2014/main" id="{0217288C-F217-40BF-82FB-F6CAD78F1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75000"/>
            </a:blip>
            <a:stretch>
              <a:fillRect/>
            </a:stretch>
          </p:blipFill>
          <p:spPr>
            <a:xfrm>
              <a:off x="10583110" y="3721561"/>
              <a:ext cx="803436" cy="284066"/>
            </a:xfrm>
            <a:prstGeom prst="rect">
              <a:avLst/>
            </a:prstGeom>
          </p:spPr>
        </p:pic>
        <p:pic>
          <p:nvPicPr>
            <p:cNvPr id="385" name="Afbeelding 384">
              <a:extLst>
                <a:ext uri="{FF2B5EF4-FFF2-40B4-BE49-F238E27FC236}">
                  <a16:creationId xmlns:a16="http://schemas.microsoft.com/office/drawing/2014/main" id="{6C164505-C2B0-40E2-BE75-7F0F73B0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851293" y="5757340"/>
              <a:ext cx="261921" cy="85698"/>
            </a:xfrm>
            <a:prstGeom prst="rect">
              <a:avLst/>
            </a:prstGeom>
          </p:spPr>
        </p:pic>
        <p:pic>
          <p:nvPicPr>
            <p:cNvPr id="386" name="Afbeelding 385">
              <a:extLst>
                <a:ext uri="{FF2B5EF4-FFF2-40B4-BE49-F238E27FC236}">
                  <a16:creationId xmlns:a16="http://schemas.microsoft.com/office/drawing/2014/main" id="{97D54DFE-9C8F-4087-A9E4-CF213BB90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6276" r="82828" b="18086"/>
            <a:stretch/>
          </p:blipFill>
          <p:spPr>
            <a:xfrm>
              <a:off x="10851293" y="5380338"/>
              <a:ext cx="267070" cy="381903"/>
            </a:xfrm>
            <a:prstGeom prst="rect">
              <a:avLst/>
            </a:prstGeom>
          </p:spPr>
        </p:pic>
      </p:grpSp>
      <p:sp>
        <p:nvSpPr>
          <p:cNvPr id="121" name="Rechthoek: afgeronde hoeken 120">
            <a:extLst>
              <a:ext uri="{FF2B5EF4-FFF2-40B4-BE49-F238E27FC236}">
                <a16:creationId xmlns:a16="http://schemas.microsoft.com/office/drawing/2014/main" id="{7D537AB1-D869-4E22-AF40-BA1A1B1533CF}"/>
              </a:ext>
            </a:extLst>
          </p:cNvPr>
          <p:cNvSpPr/>
          <p:nvPr/>
        </p:nvSpPr>
        <p:spPr>
          <a:xfrm>
            <a:off x="908019" y="4561576"/>
            <a:ext cx="557944" cy="434545"/>
          </a:xfrm>
          <a:prstGeom prst="round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rtlCol="0" anchor="ctr"/>
          <a:lstStyle/>
          <a:p>
            <a:pPr algn="ctr">
              <a:lnSpc>
                <a:spcPts val="1650"/>
              </a:lnSpc>
            </a:pPr>
            <a:r>
              <a:rPr lang="nl-BE" sz="1800" b="1">
                <a:solidFill>
                  <a:schemeClr val="tx1">
                    <a:lumMod val="50000"/>
                  </a:schemeClr>
                </a:solidFill>
                <a:latin typeface="+mj-lt"/>
              </a:rPr>
              <a:t>Data</a:t>
            </a:r>
          </a:p>
        </p:txBody>
      </p:sp>
      <p:sp>
        <p:nvSpPr>
          <p:cNvPr id="151" name="Rechthoek: afgeronde hoeken 150">
            <a:extLst>
              <a:ext uri="{FF2B5EF4-FFF2-40B4-BE49-F238E27FC236}">
                <a16:creationId xmlns:a16="http://schemas.microsoft.com/office/drawing/2014/main" id="{7D836FD4-6D1C-4852-8E58-180DC79AC8F6}"/>
              </a:ext>
            </a:extLst>
          </p:cNvPr>
          <p:cNvSpPr/>
          <p:nvPr/>
        </p:nvSpPr>
        <p:spPr>
          <a:xfrm>
            <a:off x="2221735" y="4561576"/>
            <a:ext cx="557944" cy="434545"/>
          </a:xfrm>
          <a:prstGeom prst="round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bIns="0" rtlCol="0" anchor="ctr"/>
          <a:lstStyle/>
          <a:p>
            <a:pPr algn="ctr">
              <a:lnSpc>
                <a:spcPts val="900"/>
              </a:lnSpc>
            </a:pPr>
            <a:r>
              <a:rPr lang="nl-BE" sz="1800" b="1">
                <a:solidFill>
                  <a:schemeClr val="tx1">
                    <a:lumMod val="50000"/>
                  </a:schemeClr>
                </a:solidFill>
                <a:latin typeface="+mj-lt"/>
              </a:rPr>
              <a:t>Data</a:t>
            </a:r>
          </a:p>
          <a:p>
            <a:pPr algn="ctr">
              <a:lnSpc>
                <a:spcPts val="900"/>
              </a:lnSpc>
            </a:pPr>
            <a:r>
              <a:rPr lang="nl-BE" sz="1050" b="1">
                <a:solidFill>
                  <a:schemeClr val="tx1">
                    <a:lumMod val="50000"/>
                  </a:schemeClr>
                </a:solidFill>
                <a:latin typeface="+mj-lt"/>
              </a:rPr>
              <a:t>streams</a:t>
            </a:r>
            <a:endParaRPr lang="nl-BE" sz="1800" b="1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6" name="Afbeelding 125">
            <a:extLst>
              <a:ext uri="{FF2B5EF4-FFF2-40B4-BE49-F238E27FC236}">
                <a16:creationId xmlns:a16="http://schemas.microsoft.com/office/drawing/2014/main" id="{02458D68-BC89-437E-AEEB-522B8219630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2727" y="3715529"/>
            <a:ext cx="522726" cy="351306"/>
          </a:xfrm>
          <a:prstGeom prst="rect">
            <a:avLst/>
          </a:prstGeom>
        </p:spPr>
      </p:pic>
      <p:grpSp>
        <p:nvGrpSpPr>
          <p:cNvPr id="182" name="Groep 181">
            <a:extLst>
              <a:ext uri="{FF2B5EF4-FFF2-40B4-BE49-F238E27FC236}">
                <a16:creationId xmlns:a16="http://schemas.microsoft.com/office/drawing/2014/main" id="{160967DF-FFB0-4BE6-BC1D-E602B71A3F05}"/>
              </a:ext>
            </a:extLst>
          </p:cNvPr>
          <p:cNvGrpSpPr/>
          <p:nvPr/>
        </p:nvGrpSpPr>
        <p:grpSpPr>
          <a:xfrm>
            <a:off x="1715558" y="1042815"/>
            <a:ext cx="4303051" cy="3094634"/>
            <a:chOff x="2290978" y="1393874"/>
            <a:chExt cx="5737401" cy="4126178"/>
          </a:xfrm>
        </p:grpSpPr>
        <p:cxnSp>
          <p:nvCxnSpPr>
            <p:cNvPr id="184" name="Rechte verbindingslijn met pijl 183">
              <a:extLst>
                <a:ext uri="{FF2B5EF4-FFF2-40B4-BE49-F238E27FC236}">
                  <a16:creationId xmlns:a16="http://schemas.microsoft.com/office/drawing/2014/main" id="{24DB73F5-A3A2-47D1-9C79-666A74FCC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1267" y="2059905"/>
              <a:ext cx="0" cy="15000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Rechte verbindingslijn met pijl 184">
              <a:extLst>
                <a:ext uri="{FF2B5EF4-FFF2-40B4-BE49-F238E27FC236}">
                  <a16:creationId xmlns:a16="http://schemas.microsoft.com/office/drawing/2014/main" id="{B10238D6-3662-4FB6-BDC2-C8F84BD8D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8609" y="2059904"/>
              <a:ext cx="0" cy="236897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Rechte verbindingslijn met pijl 185">
              <a:extLst>
                <a:ext uri="{FF2B5EF4-FFF2-40B4-BE49-F238E27FC236}">
                  <a16:creationId xmlns:a16="http://schemas.microsoft.com/office/drawing/2014/main" id="{CB5B2647-62F9-4101-A646-7371DE3F8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5952" y="2059904"/>
              <a:ext cx="0" cy="346014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8" name="Afbeelding 187">
              <a:extLst>
                <a:ext uri="{FF2B5EF4-FFF2-40B4-BE49-F238E27FC236}">
                  <a16:creationId xmlns:a16="http://schemas.microsoft.com/office/drawing/2014/main" id="{7A6A432A-3DF9-4E8C-827C-9F62216D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018122" y="1393874"/>
              <a:ext cx="603699" cy="618351"/>
            </a:xfrm>
            <a:prstGeom prst="rect">
              <a:avLst/>
            </a:prstGeom>
          </p:spPr>
        </p:pic>
        <p:pic>
          <p:nvPicPr>
            <p:cNvPr id="189" name="Afbeelding 188">
              <a:extLst>
                <a:ext uri="{FF2B5EF4-FFF2-40B4-BE49-F238E27FC236}">
                  <a16:creationId xmlns:a16="http://schemas.microsoft.com/office/drawing/2014/main" id="{53F004B0-CE86-4938-B5D0-C94E8131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403345" y="1511364"/>
              <a:ext cx="380278" cy="382611"/>
            </a:xfrm>
            <a:prstGeom prst="rect">
              <a:avLst/>
            </a:prstGeom>
          </p:spPr>
        </p:pic>
        <p:pic>
          <p:nvPicPr>
            <p:cNvPr id="190" name="Afbeelding 189">
              <a:extLst>
                <a:ext uri="{FF2B5EF4-FFF2-40B4-BE49-F238E27FC236}">
                  <a16:creationId xmlns:a16="http://schemas.microsoft.com/office/drawing/2014/main" id="{AF028FC7-121F-4463-81BD-82ED7709F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045229" y="1512726"/>
              <a:ext cx="383983" cy="383983"/>
            </a:xfrm>
            <a:prstGeom prst="rect">
              <a:avLst/>
            </a:prstGeom>
          </p:spPr>
        </p:pic>
        <p:cxnSp>
          <p:nvCxnSpPr>
            <p:cNvPr id="191" name="Rechte verbindingslijn met pijl 190">
              <a:extLst>
                <a:ext uri="{FF2B5EF4-FFF2-40B4-BE49-F238E27FC236}">
                  <a16:creationId xmlns:a16="http://schemas.microsoft.com/office/drawing/2014/main" id="{1B893C3D-88A7-4DD2-BFBA-2103860D48D7}"/>
                </a:ext>
              </a:extLst>
            </p:cNvPr>
            <p:cNvCxnSpPr>
              <a:cxnSpLocks/>
              <a:stCxn id="188" idx="3"/>
              <a:endCxn id="190" idx="1"/>
            </p:cNvCxnSpPr>
            <p:nvPr/>
          </p:nvCxnSpPr>
          <p:spPr>
            <a:xfrm>
              <a:off x="3621821" y="1703050"/>
              <a:ext cx="1423408" cy="166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ep 192">
              <a:extLst>
                <a:ext uri="{FF2B5EF4-FFF2-40B4-BE49-F238E27FC236}">
                  <a16:creationId xmlns:a16="http://schemas.microsoft.com/office/drawing/2014/main" id="{82A3C276-488D-4A65-9AEE-DD0791444B45}"/>
                </a:ext>
              </a:extLst>
            </p:cNvPr>
            <p:cNvGrpSpPr/>
            <p:nvPr/>
          </p:nvGrpSpPr>
          <p:grpSpPr>
            <a:xfrm>
              <a:off x="7158589" y="2459273"/>
              <a:ext cx="869790" cy="639849"/>
              <a:chOff x="4868889" y="2721419"/>
              <a:chExt cx="869790" cy="639849"/>
            </a:xfrm>
          </p:grpSpPr>
          <p:sp>
            <p:nvSpPr>
              <p:cNvPr id="202" name="Rechthoek: afgeronde hoeken 201">
                <a:extLst>
                  <a:ext uri="{FF2B5EF4-FFF2-40B4-BE49-F238E27FC236}">
                    <a16:creationId xmlns:a16="http://schemas.microsoft.com/office/drawing/2014/main" id="{B8944A1E-390C-42E0-9CDA-6FC479889C01}"/>
                  </a:ext>
                </a:extLst>
              </p:cNvPr>
              <p:cNvSpPr/>
              <p:nvPr/>
            </p:nvSpPr>
            <p:spPr>
              <a:xfrm>
                <a:off x="5007095" y="2920185"/>
                <a:ext cx="386838" cy="37846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pic>
            <p:nvPicPr>
              <p:cNvPr id="203" name="Afbeelding 202">
                <a:extLst>
                  <a:ext uri="{FF2B5EF4-FFF2-40B4-BE49-F238E27FC236}">
                    <a16:creationId xmlns:a16="http://schemas.microsoft.com/office/drawing/2014/main" id="{7F694220-8BBE-4875-BB5F-4D6ED9074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868889" y="2721419"/>
                <a:ext cx="869790" cy="639849"/>
              </a:xfrm>
              <a:prstGeom prst="rect">
                <a:avLst/>
              </a:prstGeom>
            </p:spPr>
          </p:pic>
        </p:grpSp>
        <p:sp>
          <p:nvSpPr>
            <p:cNvPr id="199" name="Ovaal 198">
              <a:extLst>
                <a:ext uri="{FF2B5EF4-FFF2-40B4-BE49-F238E27FC236}">
                  <a16:creationId xmlns:a16="http://schemas.microsoft.com/office/drawing/2014/main" id="{621F4BE7-42E4-4FF8-8B5F-EFA95F668330}"/>
                </a:ext>
              </a:extLst>
            </p:cNvPr>
            <p:cNvSpPr/>
            <p:nvPr/>
          </p:nvSpPr>
          <p:spPr>
            <a:xfrm>
              <a:off x="2290978" y="2475321"/>
              <a:ext cx="198272" cy="1828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3" name="Groep 2">
            <a:extLst>
              <a:ext uri="{FF2B5EF4-FFF2-40B4-BE49-F238E27FC236}">
                <a16:creationId xmlns:a16="http://schemas.microsoft.com/office/drawing/2014/main" id="{F431678E-15C7-469F-BDD1-7A4EE64EB510}"/>
              </a:ext>
            </a:extLst>
          </p:cNvPr>
          <p:cNvGrpSpPr/>
          <p:nvPr/>
        </p:nvGrpSpPr>
        <p:grpSpPr>
          <a:xfrm>
            <a:off x="2329084" y="2703161"/>
            <a:ext cx="331730" cy="402587"/>
            <a:chOff x="3105445" y="3604214"/>
            <a:chExt cx="442306" cy="536783"/>
          </a:xfrm>
        </p:grpSpPr>
        <p:sp>
          <p:nvSpPr>
            <p:cNvPr id="2" name="Stroomdiagram: Magnetische schijf 1">
              <a:extLst>
                <a:ext uri="{FF2B5EF4-FFF2-40B4-BE49-F238E27FC236}">
                  <a16:creationId xmlns:a16="http://schemas.microsoft.com/office/drawing/2014/main" id="{586E3FB9-D3F1-4B50-821F-9D35E4EEC081}"/>
                </a:ext>
              </a:extLst>
            </p:cNvPr>
            <p:cNvSpPr/>
            <p:nvPr/>
          </p:nvSpPr>
          <p:spPr>
            <a:xfrm>
              <a:off x="3105445" y="3604214"/>
              <a:ext cx="442306" cy="536783"/>
            </a:xfrm>
            <a:prstGeom prst="flowChartMagneticDisk">
              <a:avLst/>
            </a:prstGeom>
            <a:solidFill>
              <a:srgbClr val="FFEB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125" name="Afbeelding 124">
              <a:extLst>
                <a:ext uri="{FF2B5EF4-FFF2-40B4-BE49-F238E27FC236}">
                  <a16:creationId xmlns:a16="http://schemas.microsoft.com/office/drawing/2014/main" id="{6B57577C-9EA1-4D40-8E0E-E900F34FC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4260" b="94170" l="3691" r="95958">
                          <a14:foregroundMark x1="17750" y1="20179" x2="57118" y2="12108"/>
                          <a14:foregroundMark x1="57118" y1="12108" x2="71529" y2="15695"/>
                          <a14:foregroundMark x1="71529" y1="15695" x2="72759" y2="16816"/>
                          <a14:foregroundMark x1="3691" y1="32511" x2="45167" y2="6278"/>
                          <a14:foregroundMark x1="45167" y1="6278" x2="90510" y2="27354"/>
                          <a14:foregroundMark x1="90510" y1="27354" x2="95958" y2="32735"/>
                          <a14:foregroundMark x1="4569" y1="30269" x2="3691" y2="33408"/>
                          <a14:foregroundMark x1="46397" y1="4484" x2="54130" y2="4933"/>
                          <a14:foregroundMark x1="18805" y1="54036" x2="35501" y2="39013"/>
                          <a14:foregroundMark x1="35501" y1="39013" x2="55888" y2="36099"/>
                          <a14:foregroundMark x1="55888" y1="36099" x2="80844" y2="54036"/>
                          <a14:foregroundMark x1="33392" y1="70179" x2="48155" y2="61435"/>
                          <a14:foregroundMark x1="48155" y1="61435" x2="64851" y2="66368"/>
                          <a14:foregroundMark x1="64851" y1="66368" x2="68366" y2="71300"/>
                          <a14:foregroundMark x1="49209" y1="84081" x2="47979" y2="83632"/>
                          <a14:foregroundMark x1="48682" y1="93722" x2="50791" y2="941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672" y="3809628"/>
              <a:ext cx="406601" cy="318707"/>
            </a:xfrm>
            <a:prstGeom prst="rect">
              <a:avLst/>
            </a:prstGeom>
          </p:spPr>
        </p:pic>
      </p:grpSp>
      <p:grpSp>
        <p:nvGrpSpPr>
          <p:cNvPr id="128" name="Groep 127">
            <a:extLst>
              <a:ext uri="{FF2B5EF4-FFF2-40B4-BE49-F238E27FC236}">
                <a16:creationId xmlns:a16="http://schemas.microsoft.com/office/drawing/2014/main" id="{758AFA9B-5264-4CCB-8751-F905D2976523}"/>
              </a:ext>
            </a:extLst>
          </p:cNvPr>
          <p:cNvGrpSpPr/>
          <p:nvPr/>
        </p:nvGrpSpPr>
        <p:grpSpPr>
          <a:xfrm>
            <a:off x="2333078" y="3364903"/>
            <a:ext cx="331730" cy="402587"/>
            <a:chOff x="3105445" y="3604214"/>
            <a:chExt cx="442306" cy="536783"/>
          </a:xfrm>
        </p:grpSpPr>
        <p:sp>
          <p:nvSpPr>
            <p:cNvPr id="133" name="Stroomdiagram: Magnetische schijf 132">
              <a:extLst>
                <a:ext uri="{FF2B5EF4-FFF2-40B4-BE49-F238E27FC236}">
                  <a16:creationId xmlns:a16="http://schemas.microsoft.com/office/drawing/2014/main" id="{873B2640-BDD6-4D25-9F73-4750D19A1D63}"/>
                </a:ext>
              </a:extLst>
            </p:cNvPr>
            <p:cNvSpPr/>
            <p:nvPr/>
          </p:nvSpPr>
          <p:spPr>
            <a:xfrm>
              <a:off x="3105445" y="3604214"/>
              <a:ext cx="442306" cy="536783"/>
            </a:xfrm>
            <a:prstGeom prst="flowChartMagneticDisk">
              <a:avLst/>
            </a:prstGeom>
            <a:solidFill>
              <a:srgbClr val="FFEB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146" name="Afbeelding 145">
              <a:extLst>
                <a:ext uri="{FF2B5EF4-FFF2-40B4-BE49-F238E27FC236}">
                  <a16:creationId xmlns:a16="http://schemas.microsoft.com/office/drawing/2014/main" id="{2581C938-ABBE-4F3D-A7AD-AFC61ACF1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4260" b="94170" l="3691" r="95958">
                          <a14:foregroundMark x1="17750" y1="20179" x2="57118" y2="12108"/>
                          <a14:foregroundMark x1="57118" y1="12108" x2="71529" y2="15695"/>
                          <a14:foregroundMark x1="71529" y1="15695" x2="72759" y2="16816"/>
                          <a14:foregroundMark x1="3691" y1="32511" x2="45167" y2="6278"/>
                          <a14:foregroundMark x1="45167" y1="6278" x2="90510" y2="27354"/>
                          <a14:foregroundMark x1="90510" y1="27354" x2="95958" y2="32735"/>
                          <a14:foregroundMark x1="4569" y1="30269" x2="3691" y2="33408"/>
                          <a14:foregroundMark x1="46397" y1="4484" x2="54130" y2="4933"/>
                          <a14:foregroundMark x1="18805" y1="54036" x2="35501" y2="39013"/>
                          <a14:foregroundMark x1="35501" y1="39013" x2="55888" y2="36099"/>
                          <a14:foregroundMark x1="55888" y1="36099" x2="80844" y2="54036"/>
                          <a14:foregroundMark x1="33392" y1="70179" x2="48155" y2="61435"/>
                          <a14:foregroundMark x1="48155" y1="61435" x2="64851" y2="66368"/>
                          <a14:foregroundMark x1="64851" y1="66368" x2="68366" y2="71300"/>
                          <a14:foregroundMark x1="49209" y1="84081" x2="47979" y2="83632"/>
                          <a14:foregroundMark x1="48682" y1="93722" x2="50791" y2="941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672" y="3809628"/>
              <a:ext cx="406601" cy="318707"/>
            </a:xfrm>
            <a:prstGeom prst="rect">
              <a:avLst/>
            </a:prstGeom>
          </p:spPr>
        </p:pic>
      </p:grp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AAEA07D1-4E9C-4D48-8F7A-710710E575D3}"/>
              </a:ext>
            </a:extLst>
          </p:cNvPr>
          <p:cNvGrpSpPr/>
          <p:nvPr/>
        </p:nvGrpSpPr>
        <p:grpSpPr>
          <a:xfrm>
            <a:off x="2329084" y="4026657"/>
            <a:ext cx="331730" cy="402587"/>
            <a:chOff x="3105445" y="3604214"/>
            <a:chExt cx="442306" cy="536783"/>
          </a:xfrm>
        </p:grpSpPr>
        <p:sp>
          <p:nvSpPr>
            <p:cNvPr id="148" name="Stroomdiagram: Magnetische schijf 147">
              <a:extLst>
                <a:ext uri="{FF2B5EF4-FFF2-40B4-BE49-F238E27FC236}">
                  <a16:creationId xmlns:a16="http://schemas.microsoft.com/office/drawing/2014/main" id="{883A8254-AF5D-4630-AD1A-DA2F9C527789}"/>
                </a:ext>
              </a:extLst>
            </p:cNvPr>
            <p:cNvSpPr/>
            <p:nvPr/>
          </p:nvSpPr>
          <p:spPr>
            <a:xfrm>
              <a:off x="3105445" y="3604214"/>
              <a:ext cx="442306" cy="536783"/>
            </a:xfrm>
            <a:prstGeom prst="flowChartMagneticDisk">
              <a:avLst/>
            </a:prstGeom>
            <a:solidFill>
              <a:srgbClr val="FFEB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149" name="Afbeelding 148">
              <a:extLst>
                <a:ext uri="{FF2B5EF4-FFF2-40B4-BE49-F238E27FC236}">
                  <a16:creationId xmlns:a16="http://schemas.microsoft.com/office/drawing/2014/main" id="{E6AB0DF2-82CF-4509-9105-FF20611B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4260" b="94170" l="3691" r="95958">
                          <a14:foregroundMark x1="17750" y1="20179" x2="57118" y2="12108"/>
                          <a14:foregroundMark x1="57118" y1="12108" x2="71529" y2="15695"/>
                          <a14:foregroundMark x1="71529" y1="15695" x2="72759" y2="16816"/>
                          <a14:foregroundMark x1="3691" y1="32511" x2="45167" y2="6278"/>
                          <a14:foregroundMark x1="45167" y1="6278" x2="90510" y2="27354"/>
                          <a14:foregroundMark x1="90510" y1="27354" x2="95958" y2="32735"/>
                          <a14:foregroundMark x1="4569" y1="30269" x2="3691" y2="33408"/>
                          <a14:foregroundMark x1="46397" y1="4484" x2="54130" y2="4933"/>
                          <a14:foregroundMark x1="18805" y1="54036" x2="35501" y2="39013"/>
                          <a14:foregroundMark x1="35501" y1="39013" x2="55888" y2="36099"/>
                          <a14:foregroundMark x1="55888" y1="36099" x2="80844" y2="54036"/>
                          <a14:foregroundMark x1="33392" y1="70179" x2="48155" y2="61435"/>
                          <a14:foregroundMark x1="48155" y1="61435" x2="64851" y2="66368"/>
                          <a14:foregroundMark x1="64851" y1="66368" x2="68366" y2="71300"/>
                          <a14:foregroundMark x1="49209" y1="84081" x2="47979" y2="83632"/>
                          <a14:foregroundMark x1="48682" y1="93722" x2="50791" y2="941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672" y="3809628"/>
              <a:ext cx="406601" cy="318707"/>
            </a:xfrm>
            <a:prstGeom prst="rect">
              <a:avLst/>
            </a:prstGeom>
          </p:spPr>
        </p:pic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B80A1881-F176-4A4F-99B8-F3CFC21D424B}"/>
              </a:ext>
            </a:extLst>
          </p:cNvPr>
          <p:cNvGrpSpPr/>
          <p:nvPr/>
        </p:nvGrpSpPr>
        <p:grpSpPr>
          <a:xfrm>
            <a:off x="7485069" y="3941638"/>
            <a:ext cx="1187927" cy="587187"/>
            <a:chOff x="9980091" y="5255517"/>
            <a:chExt cx="1583903" cy="782916"/>
          </a:xfrm>
        </p:grpSpPr>
        <p:pic>
          <p:nvPicPr>
            <p:cNvPr id="253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60418F6-9F5A-4151-9795-786DE1357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8773" y="5362123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54" name="Rechthoek: afgeronde hoeken 253">
              <a:extLst>
                <a:ext uri="{FF2B5EF4-FFF2-40B4-BE49-F238E27FC236}">
                  <a16:creationId xmlns:a16="http://schemas.microsoft.com/office/drawing/2014/main" id="{5FE6E280-C76A-41AC-8350-58BC28C1A9F0}"/>
                </a:ext>
              </a:extLst>
            </p:cNvPr>
            <p:cNvSpPr/>
            <p:nvPr/>
          </p:nvSpPr>
          <p:spPr>
            <a:xfrm>
              <a:off x="9980091" y="5255517"/>
              <a:ext cx="1583903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259" name="Afbeelding 258">
              <a:extLst>
                <a:ext uri="{FF2B5EF4-FFF2-40B4-BE49-F238E27FC236}">
                  <a16:creationId xmlns:a16="http://schemas.microsoft.com/office/drawing/2014/main" id="{D09A8349-F19F-4E26-AB86-A7D6DB7F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855177" y="5756340"/>
              <a:ext cx="261921" cy="85698"/>
            </a:xfrm>
            <a:prstGeom prst="rect">
              <a:avLst/>
            </a:prstGeom>
          </p:spPr>
        </p:pic>
        <p:pic>
          <p:nvPicPr>
            <p:cNvPr id="260" name="Afbeelding 259">
              <a:extLst>
                <a:ext uri="{FF2B5EF4-FFF2-40B4-BE49-F238E27FC236}">
                  <a16:creationId xmlns:a16="http://schemas.microsoft.com/office/drawing/2014/main" id="{B90E9B38-9D1E-4B17-BDA2-27A32E15A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6276" r="82828" b="18086"/>
            <a:stretch/>
          </p:blipFill>
          <p:spPr>
            <a:xfrm>
              <a:off x="10855177" y="5379338"/>
              <a:ext cx="267070" cy="381903"/>
            </a:xfrm>
            <a:prstGeom prst="rect">
              <a:avLst/>
            </a:prstGeom>
          </p:spPr>
        </p:pic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596A4A15-7B72-46B3-B619-A9028B710179}"/>
              </a:ext>
            </a:extLst>
          </p:cNvPr>
          <p:cNvGrpSpPr/>
          <p:nvPr/>
        </p:nvGrpSpPr>
        <p:grpSpPr>
          <a:xfrm>
            <a:off x="7810952" y="4563717"/>
            <a:ext cx="1120386" cy="509328"/>
            <a:chOff x="10414602" y="6084956"/>
            <a:chExt cx="1493848" cy="679104"/>
          </a:xfrm>
        </p:grpSpPr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1FBF99B8-4631-4E89-81C4-D30920253FBA}"/>
                </a:ext>
              </a:extLst>
            </p:cNvPr>
            <p:cNvSpPr/>
            <p:nvPr/>
          </p:nvSpPr>
          <p:spPr>
            <a:xfrm>
              <a:off x="10414602" y="6084956"/>
              <a:ext cx="1493848" cy="679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71" name="Rechthoek: afgeronde hoeken 270">
              <a:extLst>
                <a:ext uri="{FF2B5EF4-FFF2-40B4-BE49-F238E27FC236}">
                  <a16:creationId xmlns:a16="http://schemas.microsoft.com/office/drawing/2014/main" id="{C9FA4B52-CFE3-4042-9693-339A8E63C543}"/>
                </a:ext>
              </a:extLst>
            </p:cNvPr>
            <p:cNvSpPr/>
            <p:nvPr/>
          </p:nvSpPr>
          <p:spPr>
            <a:xfrm>
              <a:off x="10414602" y="6102428"/>
              <a:ext cx="904627" cy="579393"/>
            </a:xfrm>
            <a:prstGeom prst="roundRect">
              <a:avLst/>
            </a:prstGeom>
            <a:solidFill>
              <a:srgbClr val="FFE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1650"/>
                </a:lnSpc>
              </a:pPr>
              <a:r>
                <a:rPr lang="nl-BE" sz="1800" b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Apps</a:t>
              </a:r>
            </a:p>
          </p:txBody>
        </p:sp>
      </p:grpSp>
      <p:grpSp>
        <p:nvGrpSpPr>
          <p:cNvPr id="55" name="Groep 54">
            <a:extLst>
              <a:ext uri="{FF2B5EF4-FFF2-40B4-BE49-F238E27FC236}">
                <a16:creationId xmlns:a16="http://schemas.microsoft.com/office/drawing/2014/main" id="{61725DC9-E78C-49B9-A4E4-D706973DB741}"/>
              </a:ext>
            </a:extLst>
          </p:cNvPr>
          <p:cNvGrpSpPr/>
          <p:nvPr/>
        </p:nvGrpSpPr>
        <p:grpSpPr>
          <a:xfrm>
            <a:off x="1373791" y="2785352"/>
            <a:ext cx="1541029" cy="1560854"/>
            <a:chOff x="1831721" y="3713803"/>
            <a:chExt cx="2054705" cy="2081138"/>
          </a:xfrm>
        </p:grpSpPr>
        <p:sp>
          <p:nvSpPr>
            <p:cNvPr id="283" name="Pijl: rechts 282">
              <a:extLst>
                <a:ext uri="{FF2B5EF4-FFF2-40B4-BE49-F238E27FC236}">
                  <a16:creationId xmlns:a16="http://schemas.microsoft.com/office/drawing/2014/main" id="{70E4EEBC-7173-45BB-97D4-B72F30ABD1D8}"/>
                </a:ext>
              </a:extLst>
            </p:cNvPr>
            <p:cNvSpPr/>
            <p:nvPr/>
          </p:nvSpPr>
          <p:spPr>
            <a:xfrm>
              <a:off x="1831721" y="5520052"/>
              <a:ext cx="932097" cy="2054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85" name="Pijl: rechts 284">
              <a:extLst>
                <a:ext uri="{FF2B5EF4-FFF2-40B4-BE49-F238E27FC236}">
                  <a16:creationId xmlns:a16="http://schemas.microsoft.com/office/drawing/2014/main" id="{EE9BEE83-887C-4C41-B49E-8D621B7111D3}"/>
                </a:ext>
              </a:extLst>
            </p:cNvPr>
            <p:cNvSpPr/>
            <p:nvPr/>
          </p:nvSpPr>
          <p:spPr>
            <a:xfrm>
              <a:off x="1860248" y="4648919"/>
              <a:ext cx="932097" cy="2054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86" name="Pijl: rechts 285">
              <a:extLst>
                <a:ext uri="{FF2B5EF4-FFF2-40B4-BE49-F238E27FC236}">
                  <a16:creationId xmlns:a16="http://schemas.microsoft.com/office/drawing/2014/main" id="{AD1BD889-31FD-4BCC-BB0F-31FE2B74AD3C}"/>
                </a:ext>
              </a:extLst>
            </p:cNvPr>
            <p:cNvSpPr/>
            <p:nvPr/>
          </p:nvSpPr>
          <p:spPr>
            <a:xfrm>
              <a:off x="1868606" y="3777216"/>
              <a:ext cx="932097" cy="2054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287" name="Afbeelding 286">
              <a:extLst>
                <a:ext uri="{FF2B5EF4-FFF2-40B4-BE49-F238E27FC236}">
                  <a16:creationId xmlns:a16="http://schemas.microsoft.com/office/drawing/2014/main" id="{78CF277B-101F-452A-AC9D-5895B27D3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838" b="94302" l="9524" r="89524">
                          <a14:foregroundMark x1="34603" y1="37037" x2="34603" y2="34758"/>
                          <a14:foregroundMark x1="42222" y1="35328" x2="45714" y2="37607"/>
                          <a14:foregroundMark x1="55556" y1="35043" x2="54603" y2="39601"/>
                          <a14:foregroundMark x1="66032" y1="35043" x2="64762" y2="38462"/>
                          <a14:foregroundMark x1="46984" y1="6838" x2="58413" y2="6838"/>
                          <a14:foregroundMark x1="40635" y1="91168" x2="40000" y2="92308"/>
                          <a14:foregroundMark x1="60635" y1="93732" x2="60000" y2="943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93079" y="3721561"/>
              <a:ext cx="279407" cy="311339"/>
            </a:xfrm>
            <a:prstGeom prst="rect">
              <a:avLst/>
            </a:prstGeom>
          </p:spPr>
        </p:pic>
        <p:pic>
          <p:nvPicPr>
            <p:cNvPr id="288" name="Afbeelding 287">
              <a:extLst>
                <a:ext uri="{FF2B5EF4-FFF2-40B4-BE49-F238E27FC236}">
                  <a16:creationId xmlns:a16="http://schemas.microsoft.com/office/drawing/2014/main" id="{FF752CFA-D7B5-45C5-9676-A4F85DAF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838" b="94302" l="9524" r="89524">
                          <a14:foregroundMark x1="34603" y1="37037" x2="34603" y2="34758"/>
                          <a14:foregroundMark x1="42222" y1="35328" x2="45714" y2="37607"/>
                          <a14:foregroundMark x1="55556" y1="35043" x2="54603" y2="39601"/>
                          <a14:foregroundMark x1="66032" y1="35043" x2="64762" y2="38462"/>
                          <a14:foregroundMark x1="46984" y1="6838" x2="58413" y2="6838"/>
                          <a14:foregroundMark x1="40635" y1="91168" x2="40000" y2="92308"/>
                          <a14:foregroundMark x1="60635" y1="93732" x2="60000" y2="943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4893" y="4598703"/>
              <a:ext cx="279407" cy="311339"/>
            </a:xfrm>
            <a:prstGeom prst="rect">
              <a:avLst/>
            </a:prstGeom>
          </p:spPr>
        </p:pic>
        <p:pic>
          <p:nvPicPr>
            <p:cNvPr id="289" name="Afbeelding 288">
              <a:extLst>
                <a:ext uri="{FF2B5EF4-FFF2-40B4-BE49-F238E27FC236}">
                  <a16:creationId xmlns:a16="http://schemas.microsoft.com/office/drawing/2014/main" id="{D76BD450-32C4-4109-B45B-806A7653E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6838" b="94302" l="9524" r="89524">
                          <a14:foregroundMark x1="34603" y1="37037" x2="34603" y2="34758"/>
                          <a14:foregroundMark x1="42222" y1="35328" x2="45714" y2="37607"/>
                          <a14:foregroundMark x1="55556" y1="35043" x2="54603" y2="39601"/>
                          <a14:foregroundMark x1="66032" y1="35043" x2="64762" y2="38462"/>
                          <a14:foregroundMark x1="46984" y1="6838" x2="58413" y2="6838"/>
                          <a14:foregroundMark x1="40635" y1="91168" x2="40000" y2="92308"/>
                          <a14:foregroundMark x1="60635" y1="93732" x2="60000" y2="943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0888" y="5475845"/>
              <a:ext cx="279407" cy="311339"/>
            </a:xfrm>
            <a:prstGeom prst="rect">
              <a:avLst/>
            </a:prstGeom>
          </p:spPr>
        </p:pic>
        <p:pic>
          <p:nvPicPr>
            <p:cNvPr id="290" name="Afbeelding 289">
              <a:extLst>
                <a:ext uri="{FF2B5EF4-FFF2-40B4-BE49-F238E27FC236}">
                  <a16:creationId xmlns:a16="http://schemas.microsoft.com/office/drawing/2014/main" id="{D66BECBF-CBB9-4F12-8AFE-0B5BBDDAB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63904" y="3713803"/>
              <a:ext cx="310708" cy="326854"/>
            </a:xfrm>
            <a:prstGeom prst="rect">
              <a:avLst/>
            </a:prstGeom>
          </p:spPr>
        </p:pic>
        <p:pic>
          <p:nvPicPr>
            <p:cNvPr id="291" name="Afbeelding 290">
              <a:extLst>
                <a:ext uri="{FF2B5EF4-FFF2-40B4-BE49-F238E27FC236}">
                  <a16:creationId xmlns:a16="http://schemas.microsoft.com/office/drawing/2014/main" id="{24BE3E42-9422-4705-93DF-CD2BED5D0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5718" y="4590945"/>
              <a:ext cx="310708" cy="326854"/>
            </a:xfrm>
            <a:prstGeom prst="rect">
              <a:avLst/>
            </a:prstGeom>
          </p:spPr>
        </p:pic>
        <p:pic>
          <p:nvPicPr>
            <p:cNvPr id="292" name="Afbeelding 291">
              <a:extLst>
                <a:ext uri="{FF2B5EF4-FFF2-40B4-BE49-F238E27FC236}">
                  <a16:creationId xmlns:a16="http://schemas.microsoft.com/office/drawing/2014/main" id="{1A2D9536-7F08-4D7E-8D6E-189846F8E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1713" y="5468087"/>
              <a:ext cx="310708" cy="326854"/>
            </a:xfrm>
            <a:prstGeom prst="rect">
              <a:avLst/>
            </a:prstGeom>
          </p:spPr>
        </p:pic>
      </p:grpSp>
      <p:grpSp>
        <p:nvGrpSpPr>
          <p:cNvPr id="320" name="Groep 319">
            <a:extLst>
              <a:ext uri="{FF2B5EF4-FFF2-40B4-BE49-F238E27FC236}">
                <a16:creationId xmlns:a16="http://schemas.microsoft.com/office/drawing/2014/main" id="{728E9D89-935B-4B2B-8306-0A7A796AEC74}"/>
              </a:ext>
            </a:extLst>
          </p:cNvPr>
          <p:cNvGrpSpPr/>
          <p:nvPr/>
        </p:nvGrpSpPr>
        <p:grpSpPr>
          <a:xfrm>
            <a:off x="6101479" y="2643714"/>
            <a:ext cx="1252316" cy="2325953"/>
            <a:chOff x="5468447" y="1448752"/>
            <a:chExt cx="2366745" cy="3971647"/>
          </a:xfrm>
        </p:grpSpPr>
        <p:sp>
          <p:nvSpPr>
            <p:cNvPr id="328" name="Rechthoek: afgeronde hoeken 327">
              <a:extLst>
                <a:ext uri="{FF2B5EF4-FFF2-40B4-BE49-F238E27FC236}">
                  <a16:creationId xmlns:a16="http://schemas.microsoft.com/office/drawing/2014/main" id="{18A03B32-CF09-4AD2-A08F-664695969537}"/>
                </a:ext>
              </a:extLst>
            </p:cNvPr>
            <p:cNvSpPr/>
            <p:nvPr/>
          </p:nvSpPr>
          <p:spPr>
            <a:xfrm>
              <a:off x="5468447" y="1448752"/>
              <a:ext cx="2366745" cy="3971647"/>
            </a:xfrm>
            <a:prstGeom prst="roundRect">
              <a:avLst>
                <a:gd name="adj" fmla="val 8629"/>
              </a:avLst>
            </a:prstGeom>
            <a:solidFill>
              <a:schemeClr val="bg1"/>
            </a:solidFill>
            <a:ln w="76200"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900"/>
                </a:lnSpc>
              </a:pPr>
              <a:endParaRPr lang="nl-BE" sz="900" b="1"/>
            </a:p>
          </p:txBody>
        </p:sp>
        <p:sp>
          <p:nvSpPr>
            <p:cNvPr id="322" name="Rechthoek: afgeronde hoeken 321">
              <a:extLst>
                <a:ext uri="{FF2B5EF4-FFF2-40B4-BE49-F238E27FC236}">
                  <a16:creationId xmlns:a16="http://schemas.microsoft.com/office/drawing/2014/main" id="{961050D2-B35B-48B0-AD2E-5B8CB6546BDA}"/>
                </a:ext>
              </a:extLst>
            </p:cNvPr>
            <p:cNvSpPr/>
            <p:nvPr/>
          </p:nvSpPr>
          <p:spPr>
            <a:xfrm>
              <a:off x="5596320" y="1589557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200" b="1"/>
                <a:t>Eenvoudig</a:t>
              </a:r>
            </a:p>
            <a:p>
              <a:pPr algn="ctr">
                <a:lnSpc>
                  <a:spcPts val="900"/>
                </a:lnSpc>
              </a:pPr>
              <a:r>
                <a:rPr lang="nl-BE" sz="1200" b="1"/>
                <a:t>vindbaar</a:t>
              </a:r>
            </a:p>
          </p:txBody>
        </p:sp>
        <p:sp>
          <p:nvSpPr>
            <p:cNvPr id="323" name="Rechthoek: afgeronde hoeken 322">
              <a:extLst>
                <a:ext uri="{FF2B5EF4-FFF2-40B4-BE49-F238E27FC236}">
                  <a16:creationId xmlns:a16="http://schemas.microsoft.com/office/drawing/2014/main" id="{D1C1E303-D85E-495B-AF11-0023D5BA7409}"/>
                </a:ext>
              </a:extLst>
            </p:cNvPr>
            <p:cNvSpPr/>
            <p:nvPr/>
          </p:nvSpPr>
          <p:spPr>
            <a:xfrm>
              <a:off x="5596320" y="2359637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100" b="1"/>
                <a:t>Datastromen zijn snel &amp; up-to-date </a:t>
              </a:r>
            </a:p>
          </p:txBody>
        </p:sp>
        <p:sp>
          <p:nvSpPr>
            <p:cNvPr id="324" name="Rechthoek: afgeronde hoeken 323">
              <a:extLst>
                <a:ext uri="{FF2B5EF4-FFF2-40B4-BE49-F238E27FC236}">
                  <a16:creationId xmlns:a16="http://schemas.microsoft.com/office/drawing/2014/main" id="{49348A2F-715F-4F9E-81F1-1A7A2927EAD3}"/>
                </a:ext>
              </a:extLst>
            </p:cNvPr>
            <p:cNvSpPr/>
            <p:nvPr/>
          </p:nvSpPr>
          <p:spPr>
            <a:xfrm>
              <a:off x="5596320" y="3129717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200" b="1"/>
                <a:t> </a:t>
              </a:r>
              <a:r>
                <a:rPr lang="nl-BE" sz="1100" b="1"/>
                <a:t>Historische data ook via stroom</a:t>
              </a:r>
              <a:endParaRPr lang="nl-BE" sz="1200" b="1"/>
            </a:p>
          </p:txBody>
        </p:sp>
        <p:sp>
          <p:nvSpPr>
            <p:cNvPr id="325" name="Rechthoek: afgeronde hoeken 324">
              <a:extLst>
                <a:ext uri="{FF2B5EF4-FFF2-40B4-BE49-F238E27FC236}">
                  <a16:creationId xmlns:a16="http://schemas.microsoft.com/office/drawing/2014/main" id="{BF86F110-B373-4C45-8BDF-C9EC1A9D038A}"/>
                </a:ext>
              </a:extLst>
            </p:cNvPr>
            <p:cNvSpPr/>
            <p:nvPr/>
          </p:nvSpPr>
          <p:spPr>
            <a:xfrm>
              <a:off x="5596320" y="3899797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100" b="1"/>
                <a:t>1x Ontwikkeling</a:t>
              </a:r>
            </a:p>
          </p:txBody>
        </p:sp>
        <p:sp>
          <p:nvSpPr>
            <p:cNvPr id="326" name="Rechthoek: afgeronde hoeken 325">
              <a:extLst>
                <a:ext uri="{FF2B5EF4-FFF2-40B4-BE49-F238E27FC236}">
                  <a16:creationId xmlns:a16="http://schemas.microsoft.com/office/drawing/2014/main" id="{CCE63754-2506-47DD-85EA-5FEC36A02C16}"/>
                </a:ext>
              </a:extLst>
            </p:cNvPr>
            <p:cNvSpPr/>
            <p:nvPr/>
          </p:nvSpPr>
          <p:spPr>
            <a:xfrm>
              <a:off x="5596320" y="4669878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200" b="1"/>
                <a:t>snelheid</a:t>
              </a:r>
            </a:p>
          </p:txBody>
        </p:sp>
      </p:grpSp>
      <p:grpSp>
        <p:nvGrpSpPr>
          <p:cNvPr id="345" name="Groep 344">
            <a:extLst>
              <a:ext uri="{FF2B5EF4-FFF2-40B4-BE49-F238E27FC236}">
                <a16:creationId xmlns:a16="http://schemas.microsoft.com/office/drawing/2014/main" id="{4D153F67-A21D-46EA-B156-360F3E6EA1DC}"/>
              </a:ext>
            </a:extLst>
          </p:cNvPr>
          <p:cNvGrpSpPr/>
          <p:nvPr/>
        </p:nvGrpSpPr>
        <p:grpSpPr>
          <a:xfrm>
            <a:off x="4762847" y="3472513"/>
            <a:ext cx="1241893" cy="668357"/>
            <a:chOff x="5468447" y="1448752"/>
            <a:chExt cx="2366745" cy="1209855"/>
          </a:xfrm>
        </p:grpSpPr>
        <p:sp>
          <p:nvSpPr>
            <p:cNvPr id="346" name="Rechthoek: afgeronde hoeken 345">
              <a:extLst>
                <a:ext uri="{FF2B5EF4-FFF2-40B4-BE49-F238E27FC236}">
                  <a16:creationId xmlns:a16="http://schemas.microsoft.com/office/drawing/2014/main" id="{01DDF03A-3171-43ED-8B99-A59217D14B5D}"/>
                </a:ext>
              </a:extLst>
            </p:cNvPr>
            <p:cNvSpPr/>
            <p:nvPr/>
          </p:nvSpPr>
          <p:spPr>
            <a:xfrm>
              <a:off x="5468447" y="1448752"/>
              <a:ext cx="2366745" cy="1209855"/>
            </a:xfrm>
            <a:prstGeom prst="roundRect">
              <a:avLst>
                <a:gd name="adj" fmla="val 8629"/>
              </a:avLst>
            </a:prstGeom>
            <a:solidFill>
              <a:schemeClr val="bg1"/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900"/>
                </a:lnSpc>
              </a:pPr>
              <a:endParaRPr lang="nl-BE" sz="1200" b="1"/>
            </a:p>
          </p:txBody>
        </p:sp>
        <p:sp>
          <p:nvSpPr>
            <p:cNvPr id="347" name="Rechthoek: afgeronde hoeken 346">
              <a:extLst>
                <a:ext uri="{FF2B5EF4-FFF2-40B4-BE49-F238E27FC236}">
                  <a16:creationId xmlns:a16="http://schemas.microsoft.com/office/drawing/2014/main" id="{B1E3B749-869C-4F46-A3CD-56B04ACC35D1}"/>
                </a:ext>
              </a:extLst>
            </p:cNvPr>
            <p:cNvSpPr/>
            <p:nvPr/>
          </p:nvSpPr>
          <p:spPr>
            <a:xfrm>
              <a:off x="5596320" y="1589556"/>
              <a:ext cx="2110999" cy="939413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1050"/>
                </a:lnSpc>
              </a:pPr>
              <a:r>
                <a:rPr lang="nl-BE" sz="1200" b="1"/>
                <a:t>Alle datastromen</a:t>
              </a:r>
            </a:p>
            <a:p>
              <a:pPr algn="ctr">
                <a:lnSpc>
                  <a:spcPts val="1050"/>
                </a:lnSpc>
              </a:pPr>
              <a:r>
                <a:rPr lang="nl-BE" sz="1200" b="1"/>
                <a:t>in de VSDS</a:t>
              </a:r>
            </a:p>
          </p:txBody>
        </p:sp>
      </p:grpSp>
      <p:grpSp>
        <p:nvGrpSpPr>
          <p:cNvPr id="201" name="Groep 200">
            <a:extLst>
              <a:ext uri="{FF2B5EF4-FFF2-40B4-BE49-F238E27FC236}">
                <a16:creationId xmlns:a16="http://schemas.microsoft.com/office/drawing/2014/main" id="{0E6F6A33-32B7-40B9-B283-F7ABEBA0B367}"/>
              </a:ext>
            </a:extLst>
          </p:cNvPr>
          <p:cNvGrpSpPr/>
          <p:nvPr/>
        </p:nvGrpSpPr>
        <p:grpSpPr>
          <a:xfrm>
            <a:off x="3410441" y="2643714"/>
            <a:ext cx="1252316" cy="2325953"/>
            <a:chOff x="5468447" y="1448752"/>
            <a:chExt cx="2366745" cy="3971647"/>
          </a:xfrm>
        </p:grpSpPr>
        <p:sp>
          <p:nvSpPr>
            <p:cNvPr id="205" name="Rechthoek: afgeronde hoeken 204">
              <a:extLst>
                <a:ext uri="{FF2B5EF4-FFF2-40B4-BE49-F238E27FC236}">
                  <a16:creationId xmlns:a16="http://schemas.microsoft.com/office/drawing/2014/main" id="{70028EEE-DA4E-45BF-80E4-1083C1B2DC1D}"/>
                </a:ext>
              </a:extLst>
            </p:cNvPr>
            <p:cNvSpPr/>
            <p:nvPr/>
          </p:nvSpPr>
          <p:spPr>
            <a:xfrm>
              <a:off x="5468447" y="1448752"/>
              <a:ext cx="2366745" cy="3971647"/>
            </a:xfrm>
            <a:prstGeom prst="roundRect">
              <a:avLst>
                <a:gd name="adj" fmla="val 8629"/>
              </a:avLst>
            </a:prstGeom>
            <a:solidFill>
              <a:schemeClr val="bg1"/>
            </a:solidFill>
            <a:ln w="76200"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900"/>
                </a:lnSpc>
              </a:pPr>
              <a:endParaRPr lang="nl-BE" sz="900" b="1"/>
            </a:p>
          </p:txBody>
        </p:sp>
        <p:sp>
          <p:nvSpPr>
            <p:cNvPr id="206" name="Rechthoek: afgeronde hoeken 205">
              <a:extLst>
                <a:ext uri="{FF2B5EF4-FFF2-40B4-BE49-F238E27FC236}">
                  <a16:creationId xmlns:a16="http://schemas.microsoft.com/office/drawing/2014/main" id="{078BA1EB-C97A-427A-AF50-E5F5B405F1E9}"/>
                </a:ext>
              </a:extLst>
            </p:cNvPr>
            <p:cNvSpPr/>
            <p:nvPr/>
          </p:nvSpPr>
          <p:spPr>
            <a:xfrm>
              <a:off x="5596320" y="1589557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200" b="1"/>
                <a:t>Eenvoudig</a:t>
              </a:r>
            </a:p>
            <a:p>
              <a:pPr algn="ctr">
                <a:lnSpc>
                  <a:spcPts val="900"/>
                </a:lnSpc>
              </a:pPr>
              <a:r>
                <a:rPr lang="nl-BE" sz="1200" b="1"/>
                <a:t>op te zetten </a:t>
              </a:r>
            </a:p>
          </p:txBody>
        </p:sp>
        <p:sp>
          <p:nvSpPr>
            <p:cNvPr id="207" name="Rechthoek: afgeronde hoeken 206">
              <a:extLst>
                <a:ext uri="{FF2B5EF4-FFF2-40B4-BE49-F238E27FC236}">
                  <a16:creationId xmlns:a16="http://schemas.microsoft.com/office/drawing/2014/main" id="{CC9C7FDD-2BD8-4C87-A357-354E48D66A0E}"/>
                </a:ext>
              </a:extLst>
            </p:cNvPr>
            <p:cNvSpPr/>
            <p:nvPr/>
          </p:nvSpPr>
          <p:spPr>
            <a:xfrm>
              <a:off x="5596320" y="2359637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200" b="1"/>
                <a:t>Lagere datakosten</a:t>
              </a:r>
            </a:p>
          </p:txBody>
        </p:sp>
        <p:sp>
          <p:nvSpPr>
            <p:cNvPr id="208" name="Rechthoek: afgeronde hoeken 207">
              <a:extLst>
                <a:ext uri="{FF2B5EF4-FFF2-40B4-BE49-F238E27FC236}">
                  <a16:creationId xmlns:a16="http://schemas.microsoft.com/office/drawing/2014/main" id="{943B5836-8A03-4F2F-80C8-1D738464FC6D}"/>
                </a:ext>
              </a:extLst>
            </p:cNvPr>
            <p:cNvSpPr/>
            <p:nvPr/>
          </p:nvSpPr>
          <p:spPr>
            <a:xfrm>
              <a:off x="5596320" y="3129717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200" b="1"/>
                <a:t> Historische data aanbieden</a:t>
              </a:r>
            </a:p>
          </p:txBody>
        </p:sp>
        <p:sp>
          <p:nvSpPr>
            <p:cNvPr id="209" name="Rechthoek: afgeronde hoeken 208">
              <a:extLst>
                <a:ext uri="{FF2B5EF4-FFF2-40B4-BE49-F238E27FC236}">
                  <a16:creationId xmlns:a16="http://schemas.microsoft.com/office/drawing/2014/main" id="{BCDE45C4-9FD5-467A-BBBE-ABED07289333}"/>
                </a:ext>
              </a:extLst>
            </p:cNvPr>
            <p:cNvSpPr/>
            <p:nvPr/>
          </p:nvSpPr>
          <p:spPr>
            <a:xfrm>
              <a:off x="5596320" y="3899797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100" b="1"/>
                <a:t>1x Ontwikkeling</a:t>
              </a:r>
            </a:p>
            <a:p>
              <a:pPr algn="ctr">
                <a:lnSpc>
                  <a:spcPts val="900"/>
                </a:lnSpc>
              </a:pPr>
              <a:r>
                <a:rPr lang="nl-BE" sz="1100" b="1"/>
                <a:t>+ 3rd </a:t>
              </a:r>
              <a:r>
                <a:rPr lang="nl-BE" sz="1100" b="1" err="1"/>
                <a:t>parties</a:t>
              </a:r>
              <a:endParaRPr lang="nl-BE" sz="1100" b="1"/>
            </a:p>
          </p:txBody>
        </p:sp>
        <p:sp>
          <p:nvSpPr>
            <p:cNvPr id="210" name="Rechthoek: afgeronde hoeken 209">
              <a:extLst>
                <a:ext uri="{FF2B5EF4-FFF2-40B4-BE49-F238E27FC236}">
                  <a16:creationId xmlns:a16="http://schemas.microsoft.com/office/drawing/2014/main" id="{A082083E-556C-46BC-AD26-463268AA52D3}"/>
                </a:ext>
              </a:extLst>
            </p:cNvPr>
            <p:cNvSpPr/>
            <p:nvPr/>
          </p:nvSpPr>
          <p:spPr>
            <a:xfrm>
              <a:off x="5596320" y="4669878"/>
              <a:ext cx="2110999" cy="618184"/>
            </a:xfrm>
            <a:prstGeom prst="roundRect">
              <a:avLst/>
            </a:prstGeom>
            <a:solidFill>
              <a:srgbClr val="009345"/>
            </a:solidFill>
            <a:ln>
              <a:solidFill>
                <a:srgbClr val="0093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algn="ctr">
                <a:lnSpc>
                  <a:spcPts val="900"/>
                </a:lnSpc>
              </a:pPr>
              <a:r>
                <a:rPr lang="nl-BE" sz="1200" b="1"/>
                <a:t>load</a:t>
              </a:r>
            </a:p>
          </p:txBody>
        </p:sp>
      </p:grpSp>
      <p:grpSp>
        <p:nvGrpSpPr>
          <p:cNvPr id="212" name="Groep 211">
            <a:extLst>
              <a:ext uri="{FF2B5EF4-FFF2-40B4-BE49-F238E27FC236}">
                <a16:creationId xmlns:a16="http://schemas.microsoft.com/office/drawing/2014/main" id="{5E16E97E-BE4C-4486-95FD-F39044D3E2B9}"/>
              </a:ext>
            </a:extLst>
          </p:cNvPr>
          <p:cNvGrpSpPr/>
          <p:nvPr/>
        </p:nvGrpSpPr>
        <p:grpSpPr>
          <a:xfrm>
            <a:off x="7306553" y="115801"/>
            <a:ext cx="1686407" cy="320591"/>
            <a:chOff x="253357" y="6315052"/>
            <a:chExt cx="2248542" cy="427455"/>
          </a:xfrm>
        </p:grpSpPr>
        <p:pic>
          <p:nvPicPr>
            <p:cNvPr id="213" name="Afbeelding 212" descr="Afbeelding met tekst, geel, teken&#10;&#10;Automatisch gegenereerde beschrijving">
              <a:extLst>
                <a:ext uri="{FF2B5EF4-FFF2-40B4-BE49-F238E27FC236}">
                  <a16:creationId xmlns:a16="http://schemas.microsoft.com/office/drawing/2014/main" id="{4AABF99D-52C4-4DBB-B955-524115ECD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357" y="6315052"/>
              <a:ext cx="1020148" cy="427455"/>
            </a:xfrm>
            <a:prstGeom prst="rect">
              <a:avLst/>
            </a:prstGeom>
          </p:spPr>
        </p:pic>
        <p:pic>
          <p:nvPicPr>
            <p:cNvPr id="214" name="Afbeelding 213" descr="Afbeelding met tekst&#10;&#10;Automatisch gegenereerde beschrijving">
              <a:extLst>
                <a:ext uri="{FF2B5EF4-FFF2-40B4-BE49-F238E27FC236}">
                  <a16:creationId xmlns:a16="http://schemas.microsoft.com/office/drawing/2014/main" id="{C049FE0B-6232-4DC4-9E4A-60D099F3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757" y="6380228"/>
              <a:ext cx="1165142" cy="297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57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3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1"/>
                                            </p:cond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5"/>
                                            </p:cond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2"/>
                                            </p:cond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9"/>
                                            </p:cond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500"/>
                            </p:stCondLst>
                            <p:childTnLst>
                              <p:par>
                                <p:cTn id="1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500"/>
                            </p:stCondLst>
                            <p:childTnLst>
                              <p:par>
                                <p:cTn id="13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2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5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4" grpId="1" animBg="1"/>
      <p:bldP spid="211" grpId="0" animBg="1"/>
      <p:bldP spid="211" grpId="1" animBg="1"/>
      <p:bldP spid="215" grpId="0" animBg="1"/>
      <p:bldP spid="215" grpId="1" animBg="1"/>
      <p:bldP spid="7" grpId="0" animBg="1"/>
      <p:bldP spid="7" grpId="1" animBg="1"/>
      <p:bldP spid="200" grpId="0" animBg="1"/>
      <p:bldP spid="99" grpId="0" animBg="1"/>
      <p:bldP spid="312" grpId="0" animBg="1"/>
      <p:bldP spid="332" grpId="0" animBg="1"/>
      <p:bldP spid="355" grpId="0" animBg="1"/>
      <p:bldP spid="354" grpId="0" animBg="1"/>
      <p:bldP spid="1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7B7F6334-472A-48ED-A9EE-4C8FF4C1A3A5}"/>
              </a:ext>
            </a:extLst>
          </p:cNvPr>
          <p:cNvSpPr/>
          <p:nvPr/>
        </p:nvSpPr>
        <p:spPr>
          <a:xfrm>
            <a:off x="7741462" y="4424929"/>
            <a:ext cx="1170682" cy="586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12" name="Rechthoek: afgeronde hoeken 211">
            <a:extLst>
              <a:ext uri="{FF2B5EF4-FFF2-40B4-BE49-F238E27FC236}">
                <a16:creationId xmlns:a16="http://schemas.microsoft.com/office/drawing/2014/main" id="{6446E9AA-0DE4-45C8-9DAB-13B1B254361C}"/>
              </a:ext>
            </a:extLst>
          </p:cNvPr>
          <p:cNvSpPr/>
          <p:nvPr/>
        </p:nvSpPr>
        <p:spPr>
          <a:xfrm>
            <a:off x="639921" y="557342"/>
            <a:ext cx="8453009" cy="1986440"/>
          </a:xfrm>
          <a:prstGeom prst="roundRect">
            <a:avLst>
              <a:gd name="adj" fmla="val 92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grpSp>
        <p:nvGrpSpPr>
          <p:cNvPr id="243" name="Groep 242">
            <a:extLst>
              <a:ext uri="{FF2B5EF4-FFF2-40B4-BE49-F238E27FC236}">
                <a16:creationId xmlns:a16="http://schemas.microsoft.com/office/drawing/2014/main" id="{9CF918DB-5635-4233-B364-E3416B178A50}"/>
              </a:ext>
            </a:extLst>
          </p:cNvPr>
          <p:cNvGrpSpPr/>
          <p:nvPr/>
        </p:nvGrpSpPr>
        <p:grpSpPr>
          <a:xfrm>
            <a:off x="7836114" y="1016269"/>
            <a:ext cx="1193110" cy="3513306"/>
            <a:chOff x="9976207" y="1355025"/>
            <a:chExt cx="1590813" cy="4684408"/>
          </a:xfrm>
        </p:grpSpPr>
        <p:grpSp>
          <p:nvGrpSpPr>
            <p:cNvPr id="247" name="Groep 246">
              <a:extLst>
                <a:ext uri="{FF2B5EF4-FFF2-40B4-BE49-F238E27FC236}">
                  <a16:creationId xmlns:a16="http://schemas.microsoft.com/office/drawing/2014/main" id="{1F58716F-C5D5-448E-B490-4666C4966089}"/>
                </a:ext>
              </a:extLst>
            </p:cNvPr>
            <p:cNvGrpSpPr/>
            <p:nvPr/>
          </p:nvGrpSpPr>
          <p:grpSpPr>
            <a:xfrm>
              <a:off x="10424051" y="1355025"/>
              <a:ext cx="706617" cy="681467"/>
              <a:chOff x="6837492" y="905938"/>
              <a:chExt cx="1217871" cy="1174523"/>
            </a:xfrm>
          </p:grpSpPr>
          <p:pic>
            <p:nvPicPr>
              <p:cNvPr id="298" name="Afbeelding 297">
                <a:extLst>
                  <a:ext uri="{FF2B5EF4-FFF2-40B4-BE49-F238E27FC236}">
                    <a16:creationId xmlns:a16="http://schemas.microsoft.com/office/drawing/2014/main" id="{08A0835C-D358-43DB-A2E2-7B70A1C28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7492" y="905938"/>
                <a:ext cx="1084648" cy="1110974"/>
              </a:xfrm>
              <a:prstGeom prst="rect">
                <a:avLst/>
              </a:prstGeom>
            </p:spPr>
          </p:pic>
          <p:pic>
            <p:nvPicPr>
              <p:cNvPr id="299" name="Picture 337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88C2B098-36D3-47AA-B31A-7EDF9BF88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547" y="957161"/>
                <a:ext cx="425126" cy="42512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00" name="Picture 337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BA64A8B-3D60-40BE-8151-EFCB2FCAE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0237" y="1137520"/>
                <a:ext cx="425126" cy="42512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01" name="Picture 305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321AC5A7-67A1-4268-8B4D-E96585B61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59" r="21208"/>
              <a:stretch/>
            </p:blipFill>
            <p:spPr>
              <a:xfrm>
                <a:off x="7536043" y="1567618"/>
                <a:ext cx="306757" cy="51097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02" name="Picture 305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552CCC72-88AD-4C56-A9D9-2444CC0A85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59" r="21208"/>
              <a:stretch/>
            </p:blipFill>
            <p:spPr>
              <a:xfrm>
                <a:off x="7076374" y="1712689"/>
                <a:ext cx="220787" cy="367772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303" name="Afbeelding 302">
                <a:extLst>
                  <a:ext uri="{FF2B5EF4-FFF2-40B4-BE49-F238E27FC236}">
                    <a16:creationId xmlns:a16="http://schemas.microsoft.com/office/drawing/2014/main" id="{D3F2CEFC-8758-41CC-92BD-2742F1884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3556" y="1331859"/>
                <a:ext cx="225037" cy="348171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249" name="Groep 248">
              <a:extLst>
                <a:ext uri="{FF2B5EF4-FFF2-40B4-BE49-F238E27FC236}">
                  <a16:creationId xmlns:a16="http://schemas.microsoft.com/office/drawing/2014/main" id="{2A28FCC9-83A0-4F89-AD81-ED179A024757}"/>
                </a:ext>
              </a:extLst>
            </p:cNvPr>
            <p:cNvGrpSpPr/>
            <p:nvPr/>
          </p:nvGrpSpPr>
          <p:grpSpPr>
            <a:xfrm>
              <a:off x="10530776" y="2483012"/>
              <a:ext cx="493169" cy="592370"/>
              <a:chOff x="10653387" y="2483012"/>
              <a:chExt cx="493169" cy="592370"/>
            </a:xfrm>
          </p:grpSpPr>
          <p:pic>
            <p:nvPicPr>
              <p:cNvPr id="284" name="Afbeelding 283">
                <a:extLst>
                  <a:ext uri="{FF2B5EF4-FFF2-40B4-BE49-F238E27FC236}">
                    <a16:creationId xmlns:a16="http://schemas.microsoft.com/office/drawing/2014/main" id="{4A9E140A-77F4-4697-A01A-ABBD9806E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3387" y="2483012"/>
                <a:ext cx="493169" cy="592370"/>
              </a:xfrm>
              <a:prstGeom prst="rect">
                <a:avLst/>
              </a:prstGeom>
            </p:spPr>
          </p:pic>
          <p:pic>
            <p:nvPicPr>
              <p:cNvPr id="297" name="Afbeelding 296">
                <a:extLst>
                  <a:ext uri="{FF2B5EF4-FFF2-40B4-BE49-F238E27FC236}">
                    <a16:creationId xmlns:a16="http://schemas.microsoft.com/office/drawing/2014/main" id="{946E3687-0D89-4677-B800-9FF5401673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t="6276" r="82828" b="18086"/>
              <a:stretch/>
            </p:blipFill>
            <p:spPr>
              <a:xfrm flipH="1" flipV="1">
                <a:off x="10996315" y="2931766"/>
                <a:ext cx="95335" cy="136326"/>
              </a:xfrm>
              <a:prstGeom prst="rect">
                <a:avLst/>
              </a:prstGeom>
            </p:spPr>
          </p:pic>
        </p:grpSp>
        <p:pic>
          <p:nvPicPr>
            <p:cNvPr id="250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6429D63-EC00-4C7A-ACF4-8EBA2988B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4889" y="3596846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1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DB5DCF1-89E0-45A8-A117-859346731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4889" y="4515562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2" name="Picture 30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A935E935-4738-43DC-A3BA-463745CA7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9" r="21208"/>
            <a:stretch/>
          </p:blipFill>
          <p:spPr>
            <a:xfrm>
              <a:off x="10134889" y="5363123"/>
              <a:ext cx="304490" cy="5072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63" name="Rechthoek: afgeronde hoeken 262">
              <a:extLst>
                <a:ext uri="{FF2B5EF4-FFF2-40B4-BE49-F238E27FC236}">
                  <a16:creationId xmlns:a16="http://schemas.microsoft.com/office/drawing/2014/main" id="{F7395020-A01B-4396-B269-00EB940E8DD0}"/>
                </a:ext>
              </a:extLst>
            </p:cNvPr>
            <p:cNvSpPr/>
            <p:nvPr/>
          </p:nvSpPr>
          <p:spPr>
            <a:xfrm>
              <a:off x="9976207" y="5256517"/>
              <a:ext cx="1583903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64" name="Rechthoek: afgeronde hoeken 263">
              <a:extLst>
                <a:ext uri="{FF2B5EF4-FFF2-40B4-BE49-F238E27FC236}">
                  <a16:creationId xmlns:a16="http://schemas.microsoft.com/office/drawing/2014/main" id="{663C889A-9E45-45B4-9C89-3AF359218C01}"/>
                </a:ext>
              </a:extLst>
            </p:cNvPr>
            <p:cNvSpPr/>
            <p:nvPr/>
          </p:nvSpPr>
          <p:spPr>
            <a:xfrm>
              <a:off x="10006111" y="4379375"/>
              <a:ext cx="1560909" cy="79590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65" name="Rechthoek: afgeronde hoeken 264">
              <a:extLst>
                <a:ext uri="{FF2B5EF4-FFF2-40B4-BE49-F238E27FC236}">
                  <a16:creationId xmlns:a16="http://schemas.microsoft.com/office/drawing/2014/main" id="{32714EA7-8F53-4825-9A57-026DA8D22120}"/>
                </a:ext>
              </a:extLst>
            </p:cNvPr>
            <p:cNvSpPr/>
            <p:nvPr/>
          </p:nvSpPr>
          <p:spPr>
            <a:xfrm>
              <a:off x="9991158" y="3504944"/>
              <a:ext cx="1572406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267" name="Afbeelding 266">
              <a:extLst>
                <a:ext uri="{FF2B5EF4-FFF2-40B4-BE49-F238E27FC236}">
                  <a16:creationId xmlns:a16="http://schemas.microsoft.com/office/drawing/2014/main" id="{F79D61E8-080C-4987-A24A-FCFB0D750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</a:blip>
            <a:stretch>
              <a:fillRect/>
            </a:stretch>
          </p:blipFill>
          <p:spPr>
            <a:xfrm>
              <a:off x="10583110" y="3721561"/>
              <a:ext cx="803436" cy="284066"/>
            </a:xfrm>
            <a:prstGeom prst="rect">
              <a:avLst/>
            </a:prstGeom>
          </p:spPr>
        </p:pic>
        <p:pic>
          <p:nvPicPr>
            <p:cNvPr id="268" name="Afbeelding 267">
              <a:extLst>
                <a:ext uri="{FF2B5EF4-FFF2-40B4-BE49-F238E27FC236}">
                  <a16:creationId xmlns:a16="http://schemas.microsoft.com/office/drawing/2014/main" id="{ECD07340-C592-49DD-8C73-7686928B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851293" y="5757340"/>
              <a:ext cx="261921" cy="85698"/>
            </a:xfrm>
            <a:prstGeom prst="rect">
              <a:avLst/>
            </a:prstGeom>
          </p:spPr>
        </p:pic>
        <p:pic>
          <p:nvPicPr>
            <p:cNvPr id="282" name="Afbeelding 281">
              <a:extLst>
                <a:ext uri="{FF2B5EF4-FFF2-40B4-BE49-F238E27FC236}">
                  <a16:creationId xmlns:a16="http://schemas.microsoft.com/office/drawing/2014/main" id="{3E6D4FB2-4A41-4164-B5D7-35A1999DD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t="6276" r="82828" b="18086"/>
            <a:stretch/>
          </p:blipFill>
          <p:spPr>
            <a:xfrm>
              <a:off x="10851293" y="5380338"/>
              <a:ext cx="267070" cy="381903"/>
            </a:xfrm>
            <a:prstGeom prst="rect">
              <a:avLst/>
            </a:prstGeom>
          </p:spPr>
        </p:pic>
      </p:grpSp>
      <p:pic>
        <p:nvPicPr>
          <p:cNvPr id="655" name="Afbeelding 654">
            <a:extLst>
              <a:ext uri="{FF2B5EF4-FFF2-40B4-BE49-F238E27FC236}">
                <a16:creationId xmlns:a16="http://schemas.microsoft.com/office/drawing/2014/main" id="{D1EB0896-B2E5-4995-8F67-546DD35B13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248" r="72534" b="33891"/>
          <a:stretch/>
        </p:blipFill>
        <p:spPr>
          <a:xfrm>
            <a:off x="8432952" y="3310238"/>
            <a:ext cx="279319" cy="545513"/>
          </a:xfrm>
          <a:prstGeom prst="rect">
            <a:avLst/>
          </a:prstGeom>
        </p:spPr>
      </p:pic>
      <p:pic>
        <p:nvPicPr>
          <p:cNvPr id="213" name="Afbeelding 212">
            <a:extLst>
              <a:ext uri="{FF2B5EF4-FFF2-40B4-BE49-F238E27FC236}">
                <a16:creationId xmlns:a16="http://schemas.microsoft.com/office/drawing/2014/main" id="{F28E4672-E0CB-4910-96D7-D617A4ED2C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7053" y="1819125"/>
            <a:ext cx="534793" cy="530548"/>
          </a:xfrm>
          <a:prstGeom prst="rect">
            <a:avLst/>
          </a:prstGeom>
        </p:spPr>
      </p:pic>
      <p:cxnSp>
        <p:nvCxnSpPr>
          <p:cNvPr id="215" name="Verbindingslijn: gekromd 214">
            <a:extLst>
              <a:ext uri="{FF2B5EF4-FFF2-40B4-BE49-F238E27FC236}">
                <a16:creationId xmlns:a16="http://schemas.microsoft.com/office/drawing/2014/main" id="{23073B18-ADEE-4CDA-B3AB-00B7283CA142}"/>
              </a:ext>
            </a:extLst>
          </p:cNvPr>
          <p:cNvCxnSpPr>
            <a:cxnSpLocks/>
          </p:cNvCxnSpPr>
          <p:nvPr/>
        </p:nvCxnSpPr>
        <p:spPr>
          <a:xfrm rot="5400000">
            <a:off x="3707777" y="1882341"/>
            <a:ext cx="1899294" cy="2783297"/>
          </a:xfrm>
          <a:prstGeom prst="curvedConnector2">
            <a:avLst/>
          </a:prstGeom>
          <a:ln w="38100">
            <a:solidFill>
              <a:srgbClr val="56B9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Verbindingslijn: gekromd 216">
            <a:extLst>
              <a:ext uri="{FF2B5EF4-FFF2-40B4-BE49-F238E27FC236}">
                <a16:creationId xmlns:a16="http://schemas.microsoft.com/office/drawing/2014/main" id="{B3843D56-53EC-47E8-8CCE-6D781F7BC3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87615" y="1687110"/>
            <a:ext cx="104645" cy="5580284"/>
          </a:xfrm>
          <a:prstGeom prst="curvedConnector3">
            <a:avLst>
              <a:gd name="adj1" fmla="val 528928"/>
            </a:avLst>
          </a:prstGeom>
          <a:ln w="38100">
            <a:solidFill>
              <a:srgbClr val="56B9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Verbindingslijn: gekromd 218">
            <a:extLst>
              <a:ext uri="{FF2B5EF4-FFF2-40B4-BE49-F238E27FC236}">
                <a16:creationId xmlns:a16="http://schemas.microsoft.com/office/drawing/2014/main" id="{5C632469-C20C-44C2-8914-191D720DA72D}"/>
              </a:ext>
            </a:extLst>
          </p:cNvPr>
          <p:cNvCxnSpPr>
            <a:cxnSpLocks/>
            <a:stCxn id="213" idx="2"/>
          </p:cNvCxnSpPr>
          <p:nvPr/>
        </p:nvCxnSpPr>
        <p:spPr>
          <a:xfrm rot="5400000" flipH="1">
            <a:off x="6569095" y="1804319"/>
            <a:ext cx="25331" cy="1065377"/>
          </a:xfrm>
          <a:prstGeom prst="curvedConnector3">
            <a:avLst>
              <a:gd name="adj1" fmla="val -2000142"/>
            </a:avLst>
          </a:prstGeom>
          <a:ln w="38100">
            <a:solidFill>
              <a:srgbClr val="56B9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F58888AD-FDEA-408B-8775-EFD966F955DB}"/>
              </a:ext>
            </a:extLst>
          </p:cNvPr>
          <p:cNvGrpSpPr/>
          <p:nvPr/>
        </p:nvGrpSpPr>
        <p:grpSpPr>
          <a:xfrm>
            <a:off x="710143" y="2614329"/>
            <a:ext cx="2781699" cy="1902900"/>
            <a:chOff x="474912" y="3157004"/>
            <a:chExt cx="3708932" cy="2537200"/>
          </a:xfrm>
        </p:grpSpPr>
        <p:pic>
          <p:nvPicPr>
            <p:cNvPr id="231" name="Afbeelding 230">
              <a:extLst>
                <a:ext uri="{FF2B5EF4-FFF2-40B4-BE49-F238E27FC236}">
                  <a16:creationId xmlns:a16="http://schemas.microsoft.com/office/drawing/2014/main" id="{82DE5473-E00C-48EB-9970-FF6334C29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72534"/>
            <a:stretch/>
          </p:blipFill>
          <p:spPr>
            <a:xfrm>
              <a:off x="826163" y="4157796"/>
              <a:ext cx="188739" cy="648271"/>
            </a:xfrm>
            <a:prstGeom prst="rect">
              <a:avLst/>
            </a:prstGeom>
          </p:spPr>
        </p:pic>
        <p:pic>
          <p:nvPicPr>
            <p:cNvPr id="232" name="Afbeelding 231">
              <a:extLst>
                <a:ext uri="{FF2B5EF4-FFF2-40B4-BE49-F238E27FC236}">
                  <a16:creationId xmlns:a16="http://schemas.microsoft.com/office/drawing/2014/main" id="{3EB29C92-2126-414C-9230-6B89BC55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</a:blip>
            <a:stretch>
              <a:fillRect/>
            </a:stretch>
          </p:blipFill>
          <p:spPr>
            <a:xfrm>
              <a:off x="518814" y="3406429"/>
              <a:ext cx="803436" cy="284066"/>
            </a:xfrm>
            <a:prstGeom prst="rect">
              <a:avLst/>
            </a:prstGeom>
          </p:spPr>
        </p:pic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06FD5B0E-A697-4642-8429-5DEC41B104A4}"/>
                </a:ext>
              </a:extLst>
            </p:cNvPr>
            <p:cNvGrpSpPr/>
            <p:nvPr/>
          </p:nvGrpSpPr>
          <p:grpSpPr>
            <a:xfrm>
              <a:off x="786997" y="5065206"/>
              <a:ext cx="267070" cy="462700"/>
              <a:chOff x="4764444" y="3356868"/>
              <a:chExt cx="267070" cy="462700"/>
            </a:xfrm>
          </p:grpSpPr>
          <p:pic>
            <p:nvPicPr>
              <p:cNvPr id="241" name="Afbeelding 240">
                <a:extLst>
                  <a:ext uri="{FF2B5EF4-FFF2-40B4-BE49-F238E27FC236}">
                    <a16:creationId xmlns:a16="http://schemas.microsoft.com/office/drawing/2014/main" id="{0ABDBAD9-76BE-44DB-9E0F-B9B5D177D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64444" y="3733870"/>
                <a:ext cx="261921" cy="85698"/>
              </a:xfrm>
              <a:prstGeom prst="rect">
                <a:avLst/>
              </a:prstGeom>
            </p:spPr>
          </p:pic>
          <p:pic>
            <p:nvPicPr>
              <p:cNvPr id="242" name="Afbeelding 241">
                <a:extLst>
                  <a:ext uri="{FF2B5EF4-FFF2-40B4-BE49-F238E27FC236}">
                    <a16:creationId xmlns:a16="http://schemas.microsoft.com/office/drawing/2014/main" id="{99E9AE4B-2A16-4983-8DEC-3A5F5F4B9A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t="6276" r="82828" b="18086"/>
              <a:stretch/>
            </p:blipFill>
            <p:spPr>
              <a:xfrm>
                <a:off x="4764444" y="3356868"/>
                <a:ext cx="267070" cy="381903"/>
              </a:xfrm>
              <a:prstGeom prst="rect">
                <a:avLst/>
              </a:prstGeom>
            </p:spPr>
          </p:pic>
        </p:grpSp>
        <p:pic>
          <p:nvPicPr>
            <p:cNvPr id="234" name="Afbeelding 233">
              <a:extLst>
                <a:ext uri="{FF2B5EF4-FFF2-40B4-BE49-F238E27FC236}">
                  <a16:creationId xmlns:a16="http://schemas.microsoft.com/office/drawing/2014/main" id="{D8167A09-F3D5-4F89-B90F-E4FBBB38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31683" y="3280071"/>
              <a:ext cx="540536" cy="536783"/>
            </a:xfrm>
            <a:prstGeom prst="rect">
              <a:avLst/>
            </a:prstGeom>
          </p:spPr>
        </p:pic>
        <p:pic>
          <p:nvPicPr>
            <p:cNvPr id="235" name="Afbeelding 234">
              <a:extLst>
                <a:ext uri="{FF2B5EF4-FFF2-40B4-BE49-F238E27FC236}">
                  <a16:creationId xmlns:a16="http://schemas.microsoft.com/office/drawing/2014/main" id="{581B8257-5F2A-43F1-8D50-77C7A903D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31623" y="4157213"/>
              <a:ext cx="540536" cy="536783"/>
            </a:xfrm>
            <a:prstGeom prst="rect">
              <a:avLst/>
            </a:prstGeom>
          </p:spPr>
        </p:pic>
        <p:pic>
          <p:nvPicPr>
            <p:cNvPr id="237" name="Afbeelding 236">
              <a:extLst>
                <a:ext uri="{FF2B5EF4-FFF2-40B4-BE49-F238E27FC236}">
                  <a16:creationId xmlns:a16="http://schemas.microsoft.com/office/drawing/2014/main" id="{AFD23DA9-119F-427D-B536-9269CE35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12387" y="5034355"/>
              <a:ext cx="540536" cy="536783"/>
            </a:xfrm>
            <a:prstGeom prst="rect">
              <a:avLst/>
            </a:prstGeom>
          </p:spPr>
        </p:pic>
        <p:sp>
          <p:nvSpPr>
            <p:cNvPr id="238" name="Rechthoek: afgeronde hoeken 237">
              <a:extLst>
                <a:ext uri="{FF2B5EF4-FFF2-40B4-BE49-F238E27FC236}">
                  <a16:creationId xmlns:a16="http://schemas.microsoft.com/office/drawing/2014/main" id="{1497A831-141E-4AC4-8F1A-7F929A3E8878}"/>
                </a:ext>
              </a:extLst>
            </p:cNvPr>
            <p:cNvSpPr/>
            <p:nvPr/>
          </p:nvSpPr>
          <p:spPr>
            <a:xfrm>
              <a:off x="482640" y="3157004"/>
              <a:ext cx="3701204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39" name="Rechthoek: afgeronde hoeken 238">
              <a:extLst>
                <a:ext uri="{FF2B5EF4-FFF2-40B4-BE49-F238E27FC236}">
                  <a16:creationId xmlns:a16="http://schemas.microsoft.com/office/drawing/2014/main" id="{EE5FAE95-3D15-4425-951D-35EEFC45955B}"/>
                </a:ext>
              </a:extLst>
            </p:cNvPr>
            <p:cNvSpPr/>
            <p:nvPr/>
          </p:nvSpPr>
          <p:spPr>
            <a:xfrm>
              <a:off x="482640" y="4034146"/>
              <a:ext cx="3701204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240" name="Rechthoek: afgeronde hoeken 239">
              <a:extLst>
                <a:ext uri="{FF2B5EF4-FFF2-40B4-BE49-F238E27FC236}">
                  <a16:creationId xmlns:a16="http://schemas.microsoft.com/office/drawing/2014/main" id="{ED1CABD9-02B7-41C8-96DA-33497A3D6EE8}"/>
                </a:ext>
              </a:extLst>
            </p:cNvPr>
            <p:cNvSpPr/>
            <p:nvPr/>
          </p:nvSpPr>
          <p:spPr>
            <a:xfrm>
              <a:off x="474912" y="4911288"/>
              <a:ext cx="3701204" cy="78291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sp>
        <p:nvSpPr>
          <p:cNvPr id="304" name="Rechthoek: afgeronde hoeken 303">
            <a:extLst>
              <a:ext uri="{FF2B5EF4-FFF2-40B4-BE49-F238E27FC236}">
                <a16:creationId xmlns:a16="http://schemas.microsoft.com/office/drawing/2014/main" id="{B4439350-A1E3-48FE-ADF2-270B5D115FF9}"/>
              </a:ext>
            </a:extLst>
          </p:cNvPr>
          <p:cNvSpPr/>
          <p:nvPr/>
        </p:nvSpPr>
        <p:spPr>
          <a:xfrm>
            <a:off x="710143" y="983408"/>
            <a:ext cx="5792900" cy="156539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grpSp>
        <p:nvGrpSpPr>
          <p:cNvPr id="306" name="Groep 305">
            <a:extLst>
              <a:ext uri="{FF2B5EF4-FFF2-40B4-BE49-F238E27FC236}">
                <a16:creationId xmlns:a16="http://schemas.microsoft.com/office/drawing/2014/main" id="{42E92999-0FAF-4CF7-B1D0-CA71D644BADD}"/>
              </a:ext>
            </a:extLst>
          </p:cNvPr>
          <p:cNvGrpSpPr/>
          <p:nvPr/>
        </p:nvGrpSpPr>
        <p:grpSpPr>
          <a:xfrm>
            <a:off x="4426956" y="1276489"/>
            <a:ext cx="1480600" cy="1071784"/>
            <a:chOff x="5567503" y="1669280"/>
            <a:chExt cx="1974133" cy="1429045"/>
          </a:xfrm>
        </p:grpSpPr>
        <p:grpSp>
          <p:nvGrpSpPr>
            <p:cNvPr id="307" name="Groep 306">
              <a:extLst>
                <a:ext uri="{FF2B5EF4-FFF2-40B4-BE49-F238E27FC236}">
                  <a16:creationId xmlns:a16="http://schemas.microsoft.com/office/drawing/2014/main" id="{9A27CEF1-EA09-4A24-8960-913D570AF82B}"/>
                </a:ext>
              </a:extLst>
            </p:cNvPr>
            <p:cNvGrpSpPr/>
            <p:nvPr/>
          </p:nvGrpSpPr>
          <p:grpSpPr>
            <a:xfrm>
              <a:off x="6085837" y="1757377"/>
              <a:ext cx="886231" cy="1340948"/>
              <a:chOff x="6715275" y="231222"/>
              <a:chExt cx="886231" cy="1340948"/>
            </a:xfrm>
          </p:grpSpPr>
          <p:pic>
            <p:nvPicPr>
              <p:cNvPr id="309" name="Afbeelding 308">
                <a:extLst>
                  <a:ext uri="{FF2B5EF4-FFF2-40B4-BE49-F238E27FC236}">
                    <a16:creationId xmlns:a16="http://schemas.microsoft.com/office/drawing/2014/main" id="{017457DE-688F-4E39-A16A-314270F31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15275" y="976565"/>
                <a:ext cx="886231" cy="595605"/>
              </a:xfrm>
              <a:prstGeom prst="rect">
                <a:avLst/>
              </a:prstGeom>
            </p:spPr>
          </p:pic>
          <p:cxnSp>
            <p:nvCxnSpPr>
              <p:cNvPr id="310" name="Rechte verbindingslijn met pijl 309">
                <a:extLst>
                  <a:ext uri="{FF2B5EF4-FFF2-40B4-BE49-F238E27FC236}">
                    <a16:creationId xmlns:a16="http://schemas.microsoft.com/office/drawing/2014/main" id="{54EDA3C4-F2C0-4C3C-96B7-3875E0AD3DDE}"/>
                  </a:ext>
                </a:extLst>
              </p:cNvPr>
              <p:cNvCxnSpPr>
                <a:cxnSpLocks/>
                <a:endCxn id="309" idx="0"/>
              </p:cNvCxnSpPr>
              <p:nvPr/>
            </p:nvCxnSpPr>
            <p:spPr>
              <a:xfrm flipH="1">
                <a:off x="7158391" y="231222"/>
                <a:ext cx="2938" cy="7453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8" name="Rechte verbindingslijn met pijl 307">
              <a:extLst>
                <a:ext uri="{FF2B5EF4-FFF2-40B4-BE49-F238E27FC236}">
                  <a16:creationId xmlns:a16="http://schemas.microsoft.com/office/drawing/2014/main" id="{031CDCDA-9FCD-4C74-857A-8295BA2ABD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7503" y="1669280"/>
              <a:ext cx="1974133" cy="204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Rechthoek: afgeronde hoeken 310">
            <a:extLst>
              <a:ext uri="{FF2B5EF4-FFF2-40B4-BE49-F238E27FC236}">
                <a16:creationId xmlns:a16="http://schemas.microsoft.com/office/drawing/2014/main" id="{DBE87A32-DA31-44FA-9841-5169B100F37D}"/>
              </a:ext>
            </a:extLst>
          </p:cNvPr>
          <p:cNvSpPr/>
          <p:nvPr/>
        </p:nvSpPr>
        <p:spPr>
          <a:xfrm>
            <a:off x="758988" y="1463699"/>
            <a:ext cx="677951" cy="5871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rtlCol="0" anchor="ctr"/>
          <a:lstStyle/>
          <a:p>
            <a:pPr algn="ctr">
              <a:lnSpc>
                <a:spcPts val="1650"/>
              </a:lnSpc>
            </a:pPr>
            <a:r>
              <a:rPr lang="nl-BE" sz="1800" b="1">
                <a:solidFill>
                  <a:schemeClr val="bg1"/>
                </a:solidFill>
                <a:latin typeface="+mj-lt"/>
              </a:rPr>
              <a:t>VSDS</a:t>
            </a:r>
          </a:p>
          <a:p>
            <a:pPr algn="ctr">
              <a:lnSpc>
                <a:spcPts val="1050"/>
              </a:lnSpc>
            </a:pPr>
            <a:r>
              <a:rPr lang="nl-BE" sz="1050" b="1">
                <a:solidFill>
                  <a:schemeClr val="bg1"/>
                </a:solidFill>
                <a:latin typeface="+mj-lt"/>
              </a:rPr>
              <a:t>Publicatie</a:t>
            </a:r>
          </a:p>
          <a:p>
            <a:pPr algn="ctr">
              <a:lnSpc>
                <a:spcPts val="1050"/>
              </a:lnSpc>
            </a:pPr>
            <a:r>
              <a:rPr lang="nl-BE" sz="1050" b="1">
                <a:solidFill>
                  <a:schemeClr val="bg1"/>
                </a:solidFill>
                <a:latin typeface="+mj-lt"/>
              </a:rPr>
              <a:t>straat</a:t>
            </a:r>
          </a:p>
        </p:txBody>
      </p:sp>
      <p:grpSp>
        <p:nvGrpSpPr>
          <p:cNvPr id="313" name="Groep 312">
            <a:extLst>
              <a:ext uri="{FF2B5EF4-FFF2-40B4-BE49-F238E27FC236}">
                <a16:creationId xmlns:a16="http://schemas.microsoft.com/office/drawing/2014/main" id="{959D6021-324A-4212-AD7C-EE4F330375E2}"/>
              </a:ext>
            </a:extLst>
          </p:cNvPr>
          <p:cNvGrpSpPr/>
          <p:nvPr/>
        </p:nvGrpSpPr>
        <p:grpSpPr>
          <a:xfrm>
            <a:off x="4045241" y="1771333"/>
            <a:ext cx="531662" cy="626132"/>
            <a:chOff x="4882779" y="2676109"/>
            <a:chExt cx="708883" cy="834843"/>
          </a:xfrm>
        </p:grpSpPr>
        <p:pic>
          <p:nvPicPr>
            <p:cNvPr id="318" name="Afbeelding 317">
              <a:extLst>
                <a:ext uri="{FF2B5EF4-FFF2-40B4-BE49-F238E27FC236}">
                  <a16:creationId xmlns:a16="http://schemas.microsoft.com/office/drawing/2014/main" id="{EAF5D0B1-0476-4B61-BD55-6BCD9DE9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82779" y="2676109"/>
              <a:ext cx="632269" cy="627879"/>
            </a:xfrm>
            <a:prstGeom prst="rect">
              <a:avLst/>
            </a:prstGeom>
          </p:spPr>
        </p:pic>
        <p:grpSp>
          <p:nvGrpSpPr>
            <p:cNvPr id="319" name="Groep 318">
              <a:extLst>
                <a:ext uri="{FF2B5EF4-FFF2-40B4-BE49-F238E27FC236}">
                  <a16:creationId xmlns:a16="http://schemas.microsoft.com/office/drawing/2014/main" id="{673CC1AA-7027-4645-B059-E556D4C73DA8}"/>
                </a:ext>
              </a:extLst>
            </p:cNvPr>
            <p:cNvGrpSpPr/>
            <p:nvPr/>
          </p:nvGrpSpPr>
          <p:grpSpPr>
            <a:xfrm>
              <a:off x="4996229" y="2927195"/>
              <a:ext cx="595433" cy="583757"/>
              <a:chOff x="4996229" y="2927195"/>
              <a:chExt cx="595433" cy="583757"/>
            </a:xfrm>
          </p:grpSpPr>
          <p:sp>
            <p:nvSpPr>
              <p:cNvPr id="327" name="Rechthoek: afgeronde hoeken 326">
                <a:extLst>
                  <a:ext uri="{FF2B5EF4-FFF2-40B4-BE49-F238E27FC236}">
                    <a16:creationId xmlns:a16="http://schemas.microsoft.com/office/drawing/2014/main" id="{3F413813-2161-4972-A6DE-CA776712A524}"/>
                  </a:ext>
                </a:extLst>
              </p:cNvPr>
              <p:cNvSpPr/>
              <p:nvPr/>
            </p:nvSpPr>
            <p:spPr>
              <a:xfrm>
                <a:off x="5016147" y="3035050"/>
                <a:ext cx="372985" cy="46683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pic>
            <p:nvPicPr>
              <p:cNvPr id="329" name="Afbeelding 328">
                <a:extLst>
                  <a:ext uri="{FF2B5EF4-FFF2-40B4-BE49-F238E27FC236}">
                    <a16:creationId xmlns:a16="http://schemas.microsoft.com/office/drawing/2014/main" id="{7B87DCB7-3795-4D5D-803C-FC870162F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6229" y="2927195"/>
                <a:ext cx="595433" cy="583757"/>
              </a:xfrm>
              <a:prstGeom prst="rect">
                <a:avLst/>
              </a:prstGeom>
            </p:spPr>
          </p:pic>
        </p:grpSp>
      </p:grpSp>
      <p:pic>
        <p:nvPicPr>
          <p:cNvPr id="331" name="Afbeelding 330">
            <a:extLst>
              <a:ext uri="{FF2B5EF4-FFF2-40B4-BE49-F238E27FC236}">
                <a16:creationId xmlns:a16="http://schemas.microsoft.com/office/drawing/2014/main" id="{83EACE65-E412-4586-895E-1D7A99D0C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176" y="2114773"/>
            <a:ext cx="157960" cy="2443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34" name="Rechte verbindingslijn met pijl 333">
            <a:extLst>
              <a:ext uri="{FF2B5EF4-FFF2-40B4-BE49-F238E27FC236}">
                <a16:creationId xmlns:a16="http://schemas.microsoft.com/office/drawing/2014/main" id="{1CA00724-0076-475C-B233-AB19CB09D8EA}"/>
              </a:ext>
            </a:extLst>
          </p:cNvPr>
          <p:cNvCxnSpPr>
            <a:cxnSpLocks/>
          </p:cNvCxnSpPr>
          <p:nvPr/>
        </p:nvCxnSpPr>
        <p:spPr>
          <a:xfrm flipH="1">
            <a:off x="4501467" y="1277003"/>
            <a:ext cx="1405001" cy="2134"/>
          </a:xfrm>
          <a:prstGeom prst="straightConnector1">
            <a:avLst/>
          </a:prstGeom>
          <a:ln w="38100">
            <a:solidFill>
              <a:srgbClr val="604695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Rechte verbindingslijn met pijl 337">
            <a:extLst>
              <a:ext uri="{FF2B5EF4-FFF2-40B4-BE49-F238E27FC236}">
                <a16:creationId xmlns:a16="http://schemas.microsoft.com/office/drawing/2014/main" id="{F672A525-EEAF-49D1-8B28-17BFBE43483A}"/>
              </a:ext>
            </a:extLst>
          </p:cNvPr>
          <p:cNvCxnSpPr>
            <a:cxnSpLocks/>
          </p:cNvCxnSpPr>
          <p:nvPr/>
        </p:nvCxnSpPr>
        <p:spPr>
          <a:xfrm flipV="1">
            <a:off x="6045688" y="1401604"/>
            <a:ext cx="0" cy="423974"/>
          </a:xfrm>
          <a:prstGeom prst="straightConnector1">
            <a:avLst/>
          </a:prstGeom>
          <a:ln w="38100">
            <a:solidFill>
              <a:srgbClr val="604695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Rechte verbindingslijn met pijl 340">
            <a:extLst>
              <a:ext uri="{FF2B5EF4-FFF2-40B4-BE49-F238E27FC236}">
                <a16:creationId xmlns:a16="http://schemas.microsoft.com/office/drawing/2014/main" id="{CBCBD258-DE05-40CA-A02C-927F72B0FB52}"/>
              </a:ext>
            </a:extLst>
          </p:cNvPr>
          <p:cNvCxnSpPr>
            <a:cxnSpLocks/>
          </p:cNvCxnSpPr>
          <p:nvPr/>
        </p:nvCxnSpPr>
        <p:spPr>
          <a:xfrm>
            <a:off x="4281875" y="1422532"/>
            <a:ext cx="467" cy="348800"/>
          </a:xfrm>
          <a:prstGeom prst="straightConnector1">
            <a:avLst/>
          </a:prstGeom>
          <a:ln w="38100">
            <a:solidFill>
              <a:srgbClr val="604695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chte verbindingslijn met pijl 341">
            <a:extLst>
              <a:ext uri="{FF2B5EF4-FFF2-40B4-BE49-F238E27FC236}">
                <a16:creationId xmlns:a16="http://schemas.microsoft.com/office/drawing/2014/main" id="{C5D32DA9-4E8B-4804-BD35-C5515455097F}"/>
              </a:ext>
            </a:extLst>
          </p:cNvPr>
          <p:cNvCxnSpPr>
            <a:cxnSpLocks/>
          </p:cNvCxnSpPr>
          <p:nvPr/>
        </p:nvCxnSpPr>
        <p:spPr>
          <a:xfrm flipV="1">
            <a:off x="6045688" y="1384944"/>
            <a:ext cx="0" cy="423974"/>
          </a:xfrm>
          <a:prstGeom prst="straightConnector1">
            <a:avLst/>
          </a:prstGeom>
          <a:ln w="38100">
            <a:solidFill>
              <a:srgbClr val="60469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Rechte verbindingslijn met pijl 342">
            <a:extLst>
              <a:ext uri="{FF2B5EF4-FFF2-40B4-BE49-F238E27FC236}">
                <a16:creationId xmlns:a16="http://schemas.microsoft.com/office/drawing/2014/main" id="{D07509B4-A351-4A2C-97B0-6CF684EC8577}"/>
              </a:ext>
            </a:extLst>
          </p:cNvPr>
          <p:cNvCxnSpPr>
            <a:cxnSpLocks/>
          </p:cNvCxnSpPr>
          <p:nvPr/>
        </p:nvCxnSpPr>
        <p:spPr>
          <a:xfrm>
            <a:off x="4282816" y="1422532"/>
            <a:ext cx="467" cy="348800"/>
          </a:xfrm>
          <a:prstGeom prst="straightConnector1">
            <a:avLst/>
          </a:prstGeom>
          <a:ln w="38100">
            <a:solidFill>
              <a:srgbClr val="604695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Rechte verbindingslijn met pijl 347">
            <a:extLst>
              <a:ext uri="{FF2B5EF4-FFF2-40B4-BE49-F238E27FC236}">
                <a16:creationId xmlns:a16="http://schemas.microsoft.com/office/drawing/2014/main" id="{3CB2A462-1F26-4300-95A6-60B55869880F}"/>
              </a:ext>
            </a:extLst>
          </p:cNvPr>
          <p:cNvCxnSpPr>
            <a:cxnSpLocks/>
          </p:cNvCxnSpPr>
          <p:nvPr/>
        </p:nvCxnSpPr>
        <p:spPr>
          <a:xfrm flipV="1">
            <a:off x="6045106" y="1387578"/>
            <a:ext cx="0" cy="42397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Rechte verbindingslijn met pijl 348">
            <a:extLst>
              <a:ext uri="{FF2B5EF4-FFF2-40B4-BE49-F238E27FC236}">
                <a16:creationId xmlns:a16="http://schemas.microsoft.com/office/drawing/2014/main" id="{37072204-4C4A-4620-9FCD-A81B5C531DD0}"/>
              </a:ext>
            </a:extLst>
          </p:cNvPr>
          <p:cNvCxnSpPr>
            <a:cxnSpLocks/>
          </p:cNvCxnSpPr>
          <p:nvPr/>
        </p:nvCxnSpPr>
        <p:spPr>
          <a:xfrm>
            <a:off x="4282234" y="1425166"/>
            <a:ext cx="467" cy="3488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ep 349">
            <a:extLst>
              <a:ext uri="{FF2B5EF4-FFF2-40B4-BE49-F238E27FC236}">
                <a16:creationId xmlns:a16="http://schemas.microsoft.com/office/drawing/2014/main" id="{51C09C0A-AD31-403B-BCFE-E832C782602A}"/>
              </a:ext>
            </a:extLst>
          </p:cNvPr>
          <p:cNvGrpSpPr/>
          <p:nvPr/>
        </p:nvGrpSpPr>
        <p:grpSpPr>
          <a:xfrm>
            <a:off x="4423050" y="1276489"/>
            <a:ext cx="1480600" cy="1071784"/>
            <a:chOff x="5567503" y="1669280"/>
            <a:chExt cx="1974133" cy="1429045"/>
          </a:xfrm>
        </p:grpSpPr>
        <p:grpSp>
          <p:nvGrpSpPr>
            <p:cNvPr id="351" name="Groep 350">
              <a:extLst>
                <a:ext uri="{FF2B5EF4-FFF2-40B4-BE49-F238E27FC236}">
                  <a16:creationId xmlns:a16="http://schemas.microsoft.com/office/drawing/2014/main" id="{9BA8C14F-9106-4CCF-AA61-7629A86B390C}"/>
                </a:ext>
              </a:extLst>
            </p:cNvPr>
            <p:cNvGrpSpPr/>
            <p:nvPr/>
          </p:nvGrpSpPr>
          <p:grpSpPr>
            <a:xfrm>
              <a:off x="6090725" y="1757377"/>
              <a:ext cx="886231" cy="1340948"/>
              <a:chOff x="6720163" y="231222"/>
              <a:chExt cx="886231" cy="1340948"/>
            </a:xfrm>
          </p:grpSpPr>
          <p:pic>
            <p:nvPicPr>
              <p:cNvPr id="359" name="Afbeelding 358">
                <a:extLst>
                  <a:ext uri="{FF2B5EF4-FFF2-40B4-BE49-F238E27FC236}">
                    <a16:creationId xmlns:a16="http://schemas.microsoft.com/office/drawing/2014/main" id="{56D9D9C4-46A4-4DDF-AB81-95CA486DB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0163" y="976565"/>
                <a:ext cx="886231" cy="595605"/>
              </a:xfrm>
              <a:prstGeom prst="rect">
                <a:avLst/>
              </a:prstGeom>
            </p:spPr>
          </p:pic>
          <p:cxnSp>
            <p:nvCxnSpPr>
              <p:cNvPr id="360" name="Rechte verbindingslijn met pijl 359">
                <a:extLst>
                  <a:ext uri="{FF2B5EF4-FFF2-40B4-BE49-F238E27FC236}">
                    <a16:creationId xmlns:a16="http://schemas.microsoft.com/office/drawing/2014/main" id="{8A61AB50-0BBD-4957-9677-020F5636C782}"/>
                  </a:ext>
                </a:extLst>
              </p:cNvPr>
              <p:cNvCxnSpPr>
                <a:cxnSpLocks/>
                <a:endCxn id="359" idx="0"/>
              </p:cNvCxnSpPr>
              <p:nvPr/>
            </p:nvCxnSpPr>
            <p:spPr>
              <a:xfrm flipH="1">
                <a:off x="7163279" y="231222"/>
                <a:ext cx="2938" cy="745343"/>
              </a:xfrm>
              <a:prstGeom prst="straightConnector1">
                <a:avLst/>
              </a:prstGeom>
              <a:ln w="19050">
                <a:solidFill>
                  <a:srgbClr val="604695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8" name="Rechte verbindingslijn met pijl 357">
              <a:extLst>
                <a:ext uri="{FF2B5EF4-FFF2-40B4-BE49-F238E27FC236}">
                  <a16:creationId xmlns:a16="http://schemas.microsoft.com/office/drawing/2014/main" id="{F14FA5A0-5DA9-4E91-A92A-8245B568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7503" y="1669280"/>
              <a:ext cx="1974133" cy="2048"/>
            </a:xfrm>
            <a:prstGeom prst="straightConnector1">
              <a:avLst/>
            </a:prstGeom>
            <a:ln w="38100">
              <a:solidFill>
                <a:srgbClr val="604695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8" name="Afbeelding 367">
            <a:extLst>
              <a:ext uri="{FF2B5EF4-FFF2-40B4-BE49-F238E27FC236}">
                <a16:creationId xmlns:a16="http://schemas.microsoft.com/office/drawing/2014/main" id="{E69B8691-67AA-4CCA-B076-C329496AD4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5025" y="1901359"/>
            <a:ext cx="664673" cy="446704"/>
          </a:xfrm>
          <a:prstGeom prst="rect">
            <a:avLst/>
          </a:prstGeom>
        </p:spPr>
      </p:pic>
      <p:grpSp>
        <p:nvGrpSpPr>
          <p:cNvPr id="369" name="Groep 368">
            <a:extLst>
              <a:ext uri="{FF2B5EF4-FFF2-40B4-BE49-F238E27FC236}">
                <a16:creationId xmlns:a16="http://schemas.microsoft.com/office/drawing/2014/main" id="{5B0E06C1-4501-488A-96DA-E01D723E4A11}"/>
              </a:ext>
            </a:extLst>
          </p:cNvPr>
          <p:cNvGrpSpPr/>
          <p:nvPr/>
        </p:nvGrpSpPr>
        <p:grpSpPr>
          <a:xfrm>
            <a:off x="1836758" y="1066536"/>
            <a:ext cx="4279926" cy="3093557"/>
            <a:chOff x="1977065" y="1422048"/>
            <a:chExt cx="5706568" cy="4124742"/>
          </a:xfrm>
        </p:grpSpPr>
        <p:grpSp>
          <p:nvGrpSpPr>
            <p:cNvPr id="370" name="Groep 369">
              <a:extLst>
                <a:ext uri="{FF2B5EF4-FFF2-40B4-BE49-F238E27FC236}">
                  <a16:creationId xmlns:a16="http://schemas.microsoft.com/office/drawing/2014/main" id="{6AC6B3F6-6841-4130-A9A3-A7265B4E3C48}"/>
                </a:ext>
              </a:extLst>
            </p:cNvPr>
            <p:cNvGrpSpPr/>
            <p:nvPr/>
          </p:nvGrpSpPr>
          <p:grpSpPr>
            <a:xfrm>
              <a:off x="1977065" y="1422048"/>
              <a:ext cx="603699" cy="4124742"/>
              <a:chOff x="2074668" y="1422048"/>
              <a:chExt cx="603699" cy="4124742"/>
            </a:xfrm>
          </p:grpSpPr>
          <p:grpSp>
            <p:nvGrpSpPr>
              <p:cNvPr id="376" name="Groep 375">
                <a:extLst>
                  <a:ext uri="{FF2B5EF4-FFF2-40B4-BE49-F238E27FC236}">
                    <a16:creationId xmlns:a16="http://schemas.microsoft.com/office/drawing/2014/main" id="{CD793E3C-A39D-4594-B6C7-32839F36FD60}"/>
                  </a:ext>
                </a:extLst>
              </p:cNvPr>
              <p:cNvGrpSpPr/>
              <p:nvPr/>
            </p:nvGrpSpPr>
            <p:grpSpPr>
              <a:xfrm>
                <a:off x="2074668" y="1422048"/>
                <a:ext cx="603699" cy="588323"/>
                <a:chOff x="842811" y="4468469"/>
                <a:chExt cx="1009665" cy="983949"/>
              </a:xfrm>
            </p:grpSpPr>
            <p:grpSp>
              <p:nvGrpSpPr>
                <p:cNvPr id="390" name="Groep 389">
                  <a:extLst>
                    <a:ext uri="{FF2B5EF4-FFF2-40B4-BE49-F238E27FC236}">
                      <a16:creationId xmlns:a16="http://schemas.microsoft.com/office/drawing/2014/main" id="{22BCA968-B104-4F76-99C7-4B598036E348}"/>
                    </a:ext>
                  </a:extLst>
                </p:cNvPr>
                <p:cNvGrpSpPr/>
                <p:nvPr/>
              </p:nvGrpSpPr>
              <p:grpSpPr>
                <a:xfrm>
                  <a:off x="1061545" y="4468469"/>
                  <a:ext cx="790931" cy="983949"/>
                  <a:chOff x="3464933" y="4099702"/>
                  <a:chExt cx="790931" cy="983949"/>
                </a:xfrm>
              </p:grpSpPr>
              <p:grpSp>
                <p:nvGrpSpPr>
                  <p:cNvPr id="392" name="Groep 391">
                    <a:extLst>
                      <a:ext uri="{FF2B5EF4-FFF2-40B4-BE49-F238E27FC236}">
                        <a16:creationId xmlns:a16="http://schemas.microsoft.com/office/drawing/2014/main" id="{D9508C82-2A74-4CAF-8B6D-7E2BA0D058DE}"/>
                      </a:ext>
                    </a:extLst>
                  </p:cNvPr>
                  <p:cNvGrpSpPr/>
                  <p:nvPr/>
                </p:nvGrpSpPr>
                <p:grpSpPr>
                  <a:xfrm>
                    <a:off x="3464933" y="4321648"/>
                    <a:ext cx="790931" cy="762003"/>
                    <a:chOff x="3465366" y="3118567"/>
                    <a:chExt cx="1048059" cy="1009726"/>
                  </a:xfrm>
                </p:grpSpPr>
                <p:pic>
                  <p:nvPicPr>
                    <p:cNvPr id="394" name="Afbeelding 393">
                      <a:extLst>
                        <a:ext uri="{FF2B5EF4-FFF2-40B4-BE49-F238E27FC236}">
                          <a16:creationId xmlns:a16="http://schemas.microsoft.com/office/drawing/2014/main" id="{6B39CB35-E83F-41BE-980A-C95CE979DBE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623132" y="3238000"/>
                      <a:ext cx="890293" cy="89029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95" name="Rechthoek 394">
                      <a:extLst>
                        <a:ext uri="{FF2B5EF4-FFF2-40B4-BE49-F238E27FC236}">
                          <a16:creationId xmlns:a16="http://schemas.microsoft.com/office/drawing/2014/main" id="{A561A27F-0535-4F8D-B348-D492A729E2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5187" y="3118567"/>
                      <a:ext cx="432345" cy="89029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BE" sz="1050"/>
                    </a:p>
                  </p:txBody>
                </p:sp>
                <p:pic>
                  <p:nvPicPr>
                    <p:cNvPr id="396" name="Afbeelding 395">
                      <a:extLst>
                        <a:ext uri="{FF2B5EF4-FFF2-40B4-BE49-F238E27FC236}">
                          <a16:creationId xmlns:a16="http://schemas.microsoft.com/office/drawing/2014/main" id="{C64AA040-8D0A-4B7C-BC5C-7215E3BBCA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65366" y="3144036"/>
                      <a:ext cx="890293" cy="89029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93" name="Afbeelding 392">
                    <a:extLst>
                      <a:ext uri="{FF2B5EF4-FFF2-40B4-BE49-F238E27FC236}">
                        <a16:creationId xmlns:a16="http://schemas.microsoft.com/office/drawing/2014/main" id="{D5C1EC6F-AE2D-4E22-BE9A-13635F8056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6838" b="94302" l="9524" r="89524">
                                <a14:foregroundMark x1="34603" y1="37037" x2="34603" y2="34758"/>
                                <a14:foregroundMark x1="42222" y1="35328" x2="45714" y2="37607"/>
                                <a14:foregroundMark x1="55556" y1="35043" x2="54603" y2="39601"/>
                                <a14:foregroundMark x1="66032" y1="35043" x2="64762" y2="38462"/>
                                <a14:foregroundMark x1="46984" y1="6838" x2="58413" y2="6838"/>
                                <a14:foregroundMark x1="40635" y1="91168" x2="40000" y2="92308"/>
                                <a14:foregroundMark x1="60635" y1="93732" x2="60000" y2="9430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61138" y="4099702"/>
                    <a:ext cx="439012" cy="4891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1" name="Afbeelding 390">
                  <a:extLst>
                    <a:ext uri="{FF2B5EF4-FFF2-40B4-BE49-F238E27FC236}">
                      <a16:creationId xmlns:a16="http://schemas.microsoft.com/office/drawing/2014/main" id="{83FE7934-90E9-4247-89F4-0A0E3673F2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2811" y="4819989"/>
                  <a:ext cx="228620" cy="353715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cxnSp>
            <p:nvCxnSpPr>
              <p:cNvPr id="387" name="Rechte verbindingslijn met pijl 386">
                <a:extLst>
                  <a:ext uri="{FF2B5EF4-FFF2-40B4-BE49-F238E27FC236}">
                    <a16:creationId xmlns:a16="http://schemas.microsoft.com/office/drawing/2014/main" id="{281A0E36-8178-4596-9876-6AE66903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8682" y="2116028"/>
                <a:ext cx="1" cy="16936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Rechte verbindingslijn met pijl 387">
                <a:extLst>
                  <a:ext uri="{FF2B5EF4-FFF2-40B4-BE49-F238E27FC236}">
                    <a16:creationId xmlns:a16="http://schemas.microsoft.com/office/drawing/2014/main" id="{B345A380-2D11-43F0-96EB-F47F1BE3C0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4665" y="2116028"/>
                <a:ext cx="1" cy="257412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Rechte verbindingslijn met pijl 388">
                <a:extLst>
                  <a:ext uri="{FF2B5EF4-FFF2-40B4-BE49-F238E27FC236}">
                    <a16:creationId xmlns:a16="http://schemas.microsoft.com/office/drawing/2014/main" id="{3E024004-4D72-4E64-9D6D-F6853B1BF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5657" y="2116028"/>
                <a:ext cx="0" cy="34307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1" name="Rechthoek: afgeronde hoeken 370">
              <a:extLst>
                <a:ext uri="{FF2B5EF4-FFF2-40B4-BE49-F238E27FC236}">
                  <a16:creationId xmlns:a16="http://schemas.microsoft.com/office/drawing/2014/main" id="{25260225-AFCD-48F5-95BC-BE5D41FAC4BE}"/>
                </a:ext>
              </a:extLst>
            </p:cNvPr>
            <p:cNvSpPr/>
            <p:nvPr/>
          </p:nvSpPr>
          <p:spPr>
            <a:xfrm>
              <a:off x="7296795" y="2658039"/>
              <a:ext cx="386838" cy="3784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CF10F312-1A65-451B-A8BC-0177A9F17514}"/>
                </a:ext>
              </a:extLst>
            </p:cNvPr>
            <p:cNvGrpSpPr/>
            <p:nvPr/>
          </p:nvGrpSpPr>
          <p:grpSpPr>
            <a:xfrm>
              <a:off x="2055928" y="2226269"/>
              <a:ext cx="470101" cy="470101"/>
              <a:chOff x="6621533" y="640315"/>
              <a:chExt cx="691383" cy="691383"/>
            </a:xfrm>
          </p:grpSpPr>
          <p:sp>
            <p:nvSpPr>
              <p:cNvPr id="374" name="Ovaal 373">
                <a:extLst>
                  <a:ext uri="{FF2B5EF4-FFF2-40B4-BE49-F238E27FC236}">
                    <a16:creationId xmlns:a16="http://schemas.microsoft.com/office/drawing/2014/main" id="{4A648154-5D25-4485-8D8D-63D04F4220CD}"/>
                  </a:ext>
                </a:extLst>
              </p:cNvPr>
              <p:cNvSpPr/>
              <p:nvPr/>
            </p:nvSpPr>
            <p:spPr>
              <a:xfrm>
                <a:off x="6967224" y="1006599"/>
                <a:ext cx="291601" cy="26891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pic>
            <p:nvPicPr>
              <p:cNvPr id="375" name="Afbeelding 374">
                <a:extLst>
                  <a:ext uri="{FF2B5EF4-FFF2-40B4-BE49-F238E27FC236}">
                    <a16:creationId xmlns:a16="http://schemas.microsoft.com/office/drawing/2014/main" id="{26F6027D-E355-4F9F-9E52-6CAFCD4A0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1533" y="640315"/>
                <a:ext cx="691383" cy="691383"/>
              </a:xfrm>
              <a:prstGeom prst="rect">
                <a:avLst/>
              </a:prstGeom>
              <a:ln w="57150">
                <a:solidFill>
                  <a:schemeClr val="bg1"/>
                </a:solidFill>
              </a:ln>
            </p:spPr>
          </p:pic>
        </p:grpSp>
        <p:pic>
          <p:nvPicPr>
            <p:cNvPr id="373" name="Afbeelding 372">
              <a:extLst>
                <a:ext uri="{FF2B5EF4-FFF2-40B4-BE49-F238E27FC236}">
                  <a16:creationId xmlns:a16="http://schemas.microsoft.com/office/drawing/2014/main" id="{BA2D57EA-B9B1-4F3C-8961-838B91A8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287" y="2819698"/>
              <a:ext cx="459252" cy="459252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</p:grpSp>
      <p:grpSp>
        <p:nvGrpSpPr>
          <p:cNvPr id="406" name="Groep 405">
            <a:extLst>
              <a:ext uri="{FF2B5EF4-FFF2-40B4-BE49-F238E27FC236}">
                <a16:creationId xmlns:a16="http://schemas.microsoft.com/office/drawing/2014/main" id="{60B06DF6-B887-4E30-8904-2F1D54F51B66}"/>
              </a:ext>
            </a:extLst>
          </p:cNvPr>
          <p:cNvGrpSpPr/>
          <p:nvPr/>
        </p:nvGrpSpPr>
        <p:grpSpPr>
          <a:xfrm>
            <a:off x="1727750" y="2785352"/>
            <a:ext cx="1541029" cy="1560854"/>
            <a:chOff x="1831721" y="3713803"/>
            <a:chExt cx="2054705" cy="2081138"/>
          </a:xfrm>
        </p:grpSpPr>
        <p:sp>
          <p:nvSpPr>
            <p:cNvPr id="407" name="Pijl: rechts 406">
              <a:extLst>
                <a:ext uri="{FF2B5EF4-FFF2-40B4-BE49-F238E27FC236}">
                  <a16:creationId xmlns:a16="http://schemas.microsoft.com/office/drawing/2014/main" id="{65F00DFC-2753-4FA6-813A-587CDA65D53D}"/>
                </a:ext>
              </a:extLst>
            </p:cNvPr>
            <p:cNvSpPr/>
            <p:nvPr/>
          </p:nvSpPr>
          <p:spPr>
            <a:xfrm>
              <a:off x="1831721" y="5520052"/>
              <a:ext cx="932097" cy="2054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408" name="Pijl: rechts 407">
              <a:extLst>
                <a:ext uri="{FF2B5EF4-FFF2-40B4-BE49-F238E27FC236}">
                  <a16:creationId xmlns:a16="http://schemas.microsoft.com/office/drawing/2014/main" id="{8021AC23-723D-4ACC-952E-1D06B81B0CF2}"/>
                </a:ext>
              </a:extLst>
            </p:cNvPr>
            <p:cNvSpPr/>
            <p:nvPr/>
          </p:nvSpPr>
          <p:spPr>
            <a:xfrm>
              <a:off x="1860248" y="4648919"/>
              <a:ext cx="932097" cy="2054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409" name="Pijl: rechts 408">
              <a:extLst>
                <a:ext uri="{FF2B5EF4-FFF2-40B4-BE49-F238E27FC236}">
                  <a16:creationId xmlns:a16="http://schemas.microsoft.com/office/drawing/2014/main" id="{931A4C9F-51DF-4176-A7C4-7291AD869131}"/>
                </a:ext>
              </a:extLst>
            </p:cNvPr>
            <p:cNvSpPr/>
            <p:nvPr/>
          </p:nvSpPr>
          <p:spPr>
            <a:xfrm>
              <a:off x="1868606" y="3777216"/>
              <a:ext cx="932097" cy="2054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410" name="Afbeelding 409">
              <a:extLst>
                <a:ext uri="{FF2B5EF4-FFF2-40B4-BE49-F238E27FC236}">
                  <a16:creationId xmlns:a16="http://schemas.microsoft.com/office/drawing/2014/main" id="{40A44C82-940C-42FF-A88A-93B25EE63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838" b="94302" l="9524" r="89524">
                          <a14:foregroundMark x1="34603" y1="37037" x2="34603" y2="34758"/>
                          <a14:foregroundMark x1="42222" y1="35328" x2="45714" y2="37607"/>
                          <a14:foregroundMark x1="55556" y1="35043" x2="54603" y2="39601"/>
                          <a14:foregroundMark x1="66032" y1="35043" x2="64762" y2="38462"/>
                          <a14:foregroundMark x1="46984" y1="6838" x2="58413" y2="6838"/>
                          <a14:foregroundMark x1="40635" y1="91168" x2="40000" y2="92308"/>
                          <a14:foregroundMark x1="60635" y1="93732" x2="60000" y2="943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93079" y="3721561"/>
              <a:ext cx="279407" cy="311339"/>
            </a:xfrm>
            <a:prstGeom prst="rect">
              <a:avLst/>
            </a:prstGeom>
          </p:spPr>
        </p:pic>
        <p:pic>
          <p:nvPicPr>
            <p:cNvPr id="411" name="Afbeelding 410">
              <a:extLst>
                <a:ext uri="{FF2B5EF4-FFF2-40B4-BE49-F238E27FC236}">
                  <a16:creationId xmlns:a16="http://schemas.microsoft.com/office/drawing/2014/main" id="{957579F5-FC57-4EA3-BCC6-5A117B148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838" b="94302" l="9524" r="89524">
                          <a14:foregroundMark x1="34603" y1="37037" x2="34603" y2="34758"/>
                          <a14:foregroundMark x1="42222" y1="35328" x2="45714" y2="37607"/>
                          <a14:foregroundMark x1="55556" y1="35043" x2="54603" y2="39601"/>
                          <a14:foregroundMark x1="66032" y1="35043" x2="64762" y2="38462"/>
                          <a14:foregroundMark x1="46984" y1="6838" x2="58413" y2="6838"/>
                          <a14:foregroundMark x1="40635" y1="91168" x2="40000" y2="92308"/>
                          <a14:foregroundMark x1="60635" y1="93732" x2="60000" y2="943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4893" y="4598703"/>
              <a:ext cx="279407" cy="311339"/>
            </a:xfrm>
            <a:prstGeom prst="rect">
              <a:avLst/>
            </a:prstGeom>
          </p:spPr>
        </p:pic>
        <p:pic>
          <p:nvPicPr>
            <p:cNvPr id="412" name="Afbeelding 411">
              <a:extLst>
                <a:ext uri="{FF2B5EF4-FFF2-40B4-BE49-F238E27FC236}">
                  <a16:creationId xmlns:a16="http://schemas.microsoft.com/office/drawing/2014/main" id="{BA8F377E-EA84-4052-AC4A-D5436736D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838" b="94302" l="9524" r="89524">
                          <a14:foregroundMark x1="34603" y1="37037" x2="34603" y2="34758"/>
                          <a14:foregroundMark x1="42222" y1="35328" x2="45714" y2="37607"/>
                          <a14:foregroundMark x1="55556" y1="35043" x2="54603" y2="39601"/>
                          <a14:foregroundMark x1="66032" y1="35043" x2="64762" y2="38462"/>
                          <a14:foregroundMark x1="46984" y1="6838" x2="58413" y2="6838"/>
                          <a14:foregroundMark x1="40635" y1="91168" x2="40000" y2="92308"/>
                          <a14:foregroundMark x1="60635" y1="93732" x2="60000" y2="943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0888" y="5475845"/>
              <a:ext cx="279407" cy="311339"/>
            </a:xfrm>
            <a:prstGeom prst="rect">
              <a:avLst/>
            </a:prstGeom>
          </p:spPr>
        </p:pic>
        <p:pic>
          <p:nvPicPr>
            <p:cNvPr id="413" name="Afbeelding 412">
              <a:extLst>
                <a:ext uri="{FF2B5EF4-FFF2-40B4-BE49-F238E27FC236}">
                  <a16:creationId xmlns:a16="http://schemas.microsoft.com/office/drawing/2014/main" id="{BC0D37E9-E549-4A56-8F7B-6126B3ED1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63904" y="3713803"/>
              <a:ext cx="310708" cy="326854"/>
            </a:xfrm>
            <a:prstGeom prst="rect">
              <a:avLst/>
            </a:prstGeom>
          </p:spPr>
        </p:pic>
        <p:pic>
          <p:nvPicPr>
            <p:cNvPr id="414" name="Afbeelding 413">
              <a:extLst>
                <a:ext uri="{FF2B5EF4-FFF2-40B4-BE49-F238E27FC236}">
                  <a16:creationId xmlns:a16="http://schemas.microsoft.com/office/drawing/2014/main" id="{927BA4D1-EFAC-46C7-85AB-5E4BCD8D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5718" y="4590945"/>
              <a:ext cx="310708" cy="326854"/>
            </a:xfrm>
            <a:prstGeom prst="rect">
              <a:avLst/>
            </a:prstGeom>
          </p:spPr>
        </p:pic>
        <p:pic>
          <p:nvPicPr>
            <p:cNvPr id="415" name="Afbeelding 414">
              <a:extLst>
                <a:ext uri="{FF2B5EF4-FFF2-40B4-BE49-F238E27FC236}">
                  <a16:creationId xmlns:a16="http://schemas.microsoft.com/office/drawing/2014/main" id="{5A482EDD-1516-42B5-9D0B-B556B7939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71713" y="5468087"/>
              <a:ext cx="310708" cy="326854"/>
            </a:xfrm>
            <a:prstGeom prst="rect">
              <a:avLst/>
            </a:prstGeom>
          </p:spPr>
        </p:pic>
      </p:grpSp>
      <p:grpSp>
        <p:nvGrpSpPr>
          <p:cNvPr id="416" name="Groep 415">
            <a:extLst>
              <a:ext uri="{FF2B5EF4-FFF2-40B4-BE49-F238E27FC236}">
                <a16:creationId xmlns:a16="http://schemas.microsoft.com/office/drawing/2014/main" id="{5835DE4F-6BB7-46B9-A6C0-0FF030944456}"/>
              </a:ext>
            </a:extLst>
          </p:cNvPr>
          <p:cNvGrpSpPr/>
          <p:nvPr/>
        </p:nvGrpSpPr>
        <p:grpSpPr>
          <a:xfrm>
            <a:off x="2069517" y="1042815"/>
            <a:ext cx="4303051" cy="3094634"/>
            <a:chOff x="2290978" y="1393874"/>
            <a:chExt cx="5737401" cy="4126178"/>
          </a:xfrm>
        </p:grpSpPr>
        <p:cxnSp>
          <p:nvCxnSpPr>
            <p:cNvPr id="417" name="Rechte verbindingslijn met pijl 416">
              <a:extLst>
                <a:ext uri="{FF2B5EF4-FFF2-40B4-BE49-F238E27FC236}">
                  <a16:creationId xmlns:a16="http://schemas.microsoft.com/office/drawing/2014/main" id="{020502F0-D907-42E4-A9B6-3D6FC0234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1267" y="2059905"/>
              <a:ext cx="0" cy="15000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Rechte verbindingslijn met pijl 417">
              <a:extLst>
                <a:ext uri="{FF2B5EF4-FFF2-40B4-BE49-F238E27FC236}">
                  <a16:creationId xmlns:a16="http://schemas.microsoft.com/office/drawing/2014/main" id="{1F91BDF8-CAA3-4434-B55D-B02B55088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8609" y="2059904"/>
              <a:ext cx="0" cy="236897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Rechte verbindingslijn met pijl 418">
              <a:extLst>
                <a:ext uri="{FF2B5EF4-FFF2-40B4-BE49-F238E27FC236}">
                  <a16:creationId xmlns:a16="http://schemas.microsoft.com/office/drawing/2014/main" id="{7C110554-C88C-4B63-A77C-4357F962A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5952" y="2059904"/>
              <a:ext cx="0" cy="346014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0" name="Afbeelding 419">
              <a:extLst>
                <a:ext uri="{FF2B5EF4-FFF2-40B4-BE49-F238E27FC236}">
                  <a16:creationId xmlns:a16="http://schemas.microsoft.com/office/drawing/2014/main" id="{347C3D27-31E8-476B-9B22-C3D5169C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122" y="1393874"/>
              <a:ext cx="603699" cy="618351"/>
            </a:xfrm>
            <a:prstGeom prst="rect">
              <a:avLst/>
            </a:prstGeom>
          </p:spPr>
        </p:pic>
        <p:pic>
          <p:nvPicPr>
            <p:cNvPr id="421" name="Afbeelding 420">
              <a:extLst>
                <a:ext uri="{FF2B5EF4-FFF2-40B4-BE49-F238E27FC236}">
                  <a16:creationId xmlns:a16="http://schemas.microsoft.com/office/drawing/2014/main" id="{C88EB526-6694-4525-8B70-051A897B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403345" y="1511364"/>
              <a:ext cx="380278" cy="382611"/>
            </a:xfrm>
            <a:prstGeom prst="rect">
              <a:avLst/>
            </a:prstGeom>
          </p:spPr>
        </p:pic>
        <p:pic>
          <p:nvPicPr>
            <p:cNvPr id="422" name="Afbeelding 421">
              <a:extLst>
                <a:ext uri="{FF2B5EF4-FFF2-40B4-BE49-F238E27FC236}">
                  <a16:creationId xmlns:a16="http://schemas.microsoft.com/office/drawing/2014/main" id="{5237DF76-0594-421A-97CD-51ACE75B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045229" y="1512726"/>
              <a:ext cx="383983" cy="383983"/>
            </a:xfrm>
            <a:prstGeom prst="rect">
              <a:avLst/>
            </a:prstGeom>
          </p:spPr>
        </p:pic>
        <p:cxnSp>
          <p:nvCxnSpPr>
            <p:cNvPr id="423" name="Rechte verbindingslijn met pijl 422">
              <a:extLst>
                <a:ext uri="{FF2B5EF4-FFF2-40B4-BE49-F238E27FC236}">
                  <a16:creationId xmlns:a16="http://schemas.microsoft.com/office/drawing/2014/main" id="{75FEE2DE-CD78-4AD2-864A-17D93FF62D53}"/>
                </a:ext>
              </a:extLst>
            </p:cNvPr>
            <p:cNvCxnSpPr>
              <a:cxnSpLocks/>
              <a:stCxn id="420" idx="3"/>
              <a:endCxn id="422" idx="1"/>
            </p:cNvCxnSpPr>
            <p:nvPr/>
          </p:nvCxnSpPr>
          <p:spPr>
            <a:xfrm>
              <a:off x="3621821" y="1703050"/>
              <a:ext cx="1423408" cy="166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4" name="Groep 423">
              <a:extLst>
                <a:ext uri="{FF2B5EF4-FFF2-40B4-BE49-F238E27FC236}">
                  <a16:creationId xmlns:a16="http://schemas.microsoft.com/office/drawing/2014/main" id="{CE5A3216-3E74-48E1-8C00-DB9A96806E22}"/>
                </a:ext>
              </a:extLst>
            </p:cNvPr>
            <p:cNvGrpSpPr/>
            <p:nvPr/>
          </p:nvGrpSpPr>
          <p:grpSpPr>
            <a:xfrm>
              <a:off x="7158589" y="2459273"/>
              <a:ext cx="869790" cy="639849"/>
              <a:chOff x="4868889" y="2721419"/>
              <a:chExt cx="869790" cy="639849"/>
            </a:xfrm>
          </p:grpSpPr>
          <p:sp>
            <p:nvSpPr>
              <p:cNvPr id="426" name="Rechthoek: afgeronde hoeken 425">
                <a:extLst>
                  <a:ext uri="{FF2B5EF4-FFF2-40B4-BE49-F238E27FC236}">
                    <a16:creationId xmlns:a16="http://schemas.microsoft.com/office/drawing/2014/main" id="{7DA1D58F-64CA-4B0A-9816-F16C2D3DCE2A}"/>
                  </a:ext>
                </a:extLst>
              </p:cNvPr>
              <p:cNvSpPr/>
              <p:nvPr/>
            </p:nvSpPr>
            <p:spPr>
              <a:xfrm>
                <a:off x="5007095" y="2920185"/>
                <a:ext cx="386838" cy="37846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pic>
            <p:nvPicPr>
              <p:cNvPr id="427" name="Afbeelding 426">
                <a:extLst>
                  <a:ext uri="{FF2B5EF4-FFF2-40B4-BE49-F238E27FC236}">
                    <a16:creationId xmlns:a16="http://schemas.microsoft.com/office/drawing/2014/main" id="{B8042603-0AAC-47E7-9DCA-0393AA6FC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8889" y="2721419"/>
                <a:ext cx="869790" cy="639849"/>
              </a:xfrm>
              <a:prstGeom prst="rect">
                <a:avLst/>
              </a:prstGeom>
            </p:spPr>
          </p:pic>
        </p:grpSp>
        <p:sp>
          <p:nvSpPr>
            <p:cNvPr id="425" name="Ovaal 424">
              <a:extLst>
                <a:ext uri="{FF2B5EF4-FFF2-40B4-BE49-F238E27FC236}">
                  <a16:creationId xmlns:a16="http://schemas.microsoft.com/office/drawing/2014/main" id="{0DAA25CB-DC54-4092-A949-33D3FED71059}"/>
                </a:ext>
              </a:extLst>
            </p:cNvPr>
            <p:cNvSpPr/>
            <p:nvPr/>
          </p:nvSpPr>
          <p:spPr>
            <a:xfrm>
              <a:off x="2290978" y="2475321"/>
              <a:ext cx="198272" cy="1828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397" name="Groep 396">
            <a:extLst>
              <a:ext uri="{FF2B5EF4-FFF2-40B4-BE49-F238E27FC236}">
                <a16:creationId xmlns:a16="http://schemas.microsoft.com/office/drawing/2014/main" id="{C53C7A85-2313-4CDA-A5D2-5532F30B17A8}"/>
              </a:ext>
            </a:extLst>
          </p:cNvPr>
          <p:cNvGrpSpPr/>
          <p:nvPr/>
        </p:nvGrpSpPr>
        <p:grpSpPr>
          <a:xfrm>
            <a:off x="2683930" y="2703161"/>
            <a:ext cx="331730" cy="402587"/>
            <a:chOff x="3105445" y="3604214"/>
            <a:chExt cx="442306" cy="536783"/>
          </a:xfrm>
        </p:grpSpPr>
        <p:sp>
          <p:nvSpPr>
            <p:cNvPr id="398" name="Stroomdiagram: Magnetische schijf 397">
              <a:extLst>
                <a:ext uri="{FF2B5EF4-FFF2-40B4-BE49-F238E27FC236}">
                  <a16:creationId xmlns:a16="http://schemas.microsoft.com/office/drawing/2014/main" id="{D60717F9-F569-4B90-981E-66B1560BA11F}"/>
                </a:ext>
              </a:extLst>
            </p:cNvPr>
            <p:cNvSpPr/>
            <p:nvPr/>
          </p:nvSpPr>
          <p:spPr>
            <a:xfrm>
              <a:off x="3105445" y="3604214"/>
              <a:ext cx="442306" cy="536783"/>
            </a:xfrm>
            <a:prstGeom prst="flowChartMagneticDisk">
              <a:avLst/>
            </a:prstGeom>
            <a:solidFill>
              <a:srgbClr val="FFEB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399" name="Afbeelding 398">
              <a:extLst>
                <a:ext uri="{FF2B5EF4-FFF2-40B4-BE49-F238E27FC236}">
                  <a16:creationId xmlns:a16="http://schemas.microsoft.com/office/drawing/2014/main" id="{E4B05EF2-DEF7-40BE-8EE4-9C4098C03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260" b="94170" l="3691" r="95958">
                          <a14:foregroundMark x1="17750" y1="20179" x2="57118" y2="12108"/>
                          <a14:foregroundMark x1="57118" y1="12108" x2="71529" y2="15695"/>
                          <a14:foregroundMark x1="71529" y1="15695" x2="72759" y2="16816"/>
                          <a14:foregroundMark x1="3691" y1="32511" x2="45167" y2="6278"/>
                          <a14:foregroundMark x1="45167" y1="6278" x2="90510" y2="27354"/>
                          <a14:foregroundMark x1="90510" y1="27354" x2="95958" y2="32735"/>
                          <a14:foregroundMark x1="4569" y1="30269" x2="3691" y2="33408"/>
                          <a14:foregroundMark x1="46397" y1="4484" x2="54130" y2="4933"/>
                          <a14:foregroundMark x1="18805" y1="54036" x2="35501" y2="39013"/>
                          <a14:foregroundMark x1="35501" y1="39013" x2="55888" y2="36099"/>
                          <a14:foregroundMark x1="55888" y1="36099" x2="80844" y2="54036"/>
                          <a14:foregroundMark x1="33392" y1="70179" x2="48155" y2="61435"/>
                          <a14:foregroundMark x1="48155" y1="61435" x2="64851" y2="66368"/>
                          <a14:foregroundMark x1="64851" y1="66368" x2="68366" y2="71300"/>
                          <a14:foregroundMark x1="49209" y1="84081" x2="47979" y2="83632"/>
                          <a14:foregroundMark x1="48682" y1="93722" x2="50791" y2="941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672" y="3809628"/>
              <a:ext cx="406601" cy="318707"/>
            </a:xfrm>
            <a:prstGeom prst="rect">
              <a:avLst/>
            </a:prstGeom>
          </p:spPr>
        </p:pic>
      </p:grpSp>
      <p:grpSp>
        <p:nvGrpSpPr>
          <p:cNvPr id="400" name="Groep 399">
            <a:extLst>
              <a:ext uri="{FF2B5EF4-FFF2-40B4-BE49-F238E27FC236}">
                <a16:creationId xmlns:a16="http://schemas.microsoft.com/office/drawing/2014/main" id="{679D15EC-75BD-4725-AAE4-AC6FE32DBCDC}"/>
              </a:ext>
            </a:extLst>
          </p:cNvPr>
          <p:cNvGrpSpPr/>
          <p:nvPr/>
        </p:nvGrpSpPr>
        <p:grpSpPr>
          <a:xfrm>
            <a:off x="2687924" y="3364903"/>
            <a:ext cx="331730" cy="402587"/>
            <a:chOff x="3105445" y="3604214"/>
            <a:chExt cx="442306" cy="536783"/>
          </a:xfrm>
        </p:grpSpPr>
        <p:sp>
          <p:nvSpPr>
            <p:cNvPr id="401" name="Stroomdiagram: Magnetische schijf 400">
              <a:extLst>
                <a:ext uri="{FF2B5EF4-FFF2-40B4-BE49-F238E27FC236}">
                  <a16:creationId xmlns:a16="http://schemas.microsoft.com/office/drawing/2014/main" id="{3739D446-6028-4008-B5E7-E457133FBD98}"/>
                </a:ext>
              </a:extLst>
            </p:cNvPr>
            <p:cNvSpPr/>
            <p:nvPr/>
          </p:nvSpPr>
          <p:spPr>
            <a:xfrm>
              <a:off x="3105445" y="3604214"/>
              <a:ext cx="442306" cy="536783"/>
            </a:xfrm>
            <a:prstGeom prst="flowChartMagneticDisk">
              <a:avLst/>
            </a:prstGeom>
            <a:solidFill>
              <a:srgbClr val="FFEB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402" name="Afbeelding 401">
              <a:extLst>
                <a:ext uri="{FF2B5EF4-FFF2-40B4-BE49-F238E27FC236}">
                  <a16:creationId xmlns:a16="http://schemas.microsoft.com/office/drawing/2014/main" id="{5DE2EF9D-CEBF-447B-BD07-45B28259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260" b="94170" l="3691" r="95958">
                          <a14:foregroundMark x1="17750" y1="20179" x2="57118" y2="12108"/>
                          <a14:foregroundMark x1="57118" y1="12108" x2="71529" y2="15695"/>
                          <a14:foregroundMark x1="71529" y1="15695" x2="72759" y2="16816"/>
                          <a14:foregroundMark x1="3691" y1="32511" x2="45167" y2="6278"/>
                          <a14:foregroundMark x1="45167" y1="6278" x2="90510" y2="27354"/>
                          <a14:foregroundMark x1="90510" y1="27354" x2="95958" y2="32735"/>
                          <a14:foregroundMark x1="4569" y1="30269" x2="3691" y2="33408"/>
                          <a14:foregroundMark x1="46397" y1="4484" x2="54130" y2="4933"/>
                          <a14:foregroundMark x1="18805" y1="54036" x2="35501" y2="39013"/>
                          <a14:foregroundMark x1="35501" y1="39013" x2="55888" y2="36099"/>
                          <a14:foregroundMark x1="55888" y1="36099" x2="80844" y2="54036"/>
                          <a14:foregroundMark x1="33392" y1="70179" x2="48155" y2="61435"/>
                          <a14:foregroundMark x1="48155" y1="61435" x2="64851" y2="66368"/>
                          <a14:foregroundMark x1="64851" y1="66368" x2="68366" y2="71300"/>
                          <a14:foregroundMark x1="49209" y1="84081" x2="47979" y2="83632"/>
                          <a14:foregroundMark x1="48682" y1="93722" x2="50791" y2="941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672" y="3809628"/>
              <a:ext cx="406601" cy="318707"/>
            </a:xfrm>
            <a:prstGeom prst="rect">
              <a:avLst/>
            </a:prstGeom>
          </p:spPr>
        </p:pic>
      </p:grpSp>
      <p:grpSp>
        <p:nvGrpSpPr>
          <p:cNvPr id="403" name="Groep 402">
            <a:extLst>
              <a:ext uri="{FF2B5EF4-FFF2-40B4-BE49-F238E27FC236}">
                <a16:creationId xmlns:a16="http://schemas.microsoft.com/office/drawing/2014/main" id="{62C3A9F0-E634-4A23-8A24-F38B67461502}"/>
              </a:ext>
            </a:extLst>
          </p:cNvPr>
          <p:cNvGrpSpPr/>
          <p:nvPr/>
        </p:nvGrpSpPr>
        <p:grpSpPr>
          <a:xfrm>
            <a:off x="2683930" y="4026657"/>
            <a:ext cx="331730" cy="402587"/>
            <a:chOff x="3105445" y="3604214"/>
            <a:chExt cx="442306" cy="536783"/>
          </a:xfrm>
        </p:grpSpPr>
        <p:sp>
          <p:nvSpPr>
            <p:cNvPr id="404" name="Stroomdiagram: Magnetische schijf 403">
              <a:extLst>
                <a:ext uri="{FF2B5EF4-FFF2-40B4-BE49-F238E27FC236}">
                  <a16:creationId xmlns:a16="http://schemas.microsoft.com/office/drawing/2014/main" id="{15859DD0-684E-420A-8587-936F24EF88E5}"/>
                </a:ext>
              </a:extLst>
            </p:cNvPr>
            <p:cNvSpPr/>
            <p:nvPr/>
          </p:nvSpPr>
          <p:spPr>
            <a:xfrm>
              <a:off x="3105445" y="3604214"/>
              <a:ext cx="442306" cy="536783"/>
            </a:xfrm>
            <a:prstGeom prst="flowChartMagneticDisk">
              <a:avLst/>
            </a:prstGeom>
            <a:solidFill>
              <a:srgbClr val="FFEB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pic>
          <p:nvPicPr>
            <p:cNvPr id="405" name="Afbeelding 404">
              <a:extLst>
                <a:ext uri="{FF2B5EF4-FFF2-40B4-BE49-F238E27FC236}">
                  <a16:creationId xmlns:a16="http://schemas.microsoft.com/office/drawing/2014/main" id="{977FD52E-4733-400C-A8BE-A07314C92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260" b="94170" l="3691" r="95958">
                          <a14:foregroundMark x1="17750" y1="20179" x2="57118" y2="12108"/>
                          <a14:foregroundMark x1="57118" y1="12108" x2="71529" y2="15695"/>
                          <a14:foregroundMark x1="71529" y1="15695" x2="72759" y2="16816"/>
                          <a14:foregroundMark x1="3691" y1="32511" x2="45167" y2="6278"/>
                          <a14:foregroundMark x1="45167" y1="6278" x2="90510" y2="27354"/>
                          <a14:foregroundMark x1="90510" y1="27354" x2="95958" y2="32735"/>
                          <a14:foregroundMark x1="4569" y1="30269" x2="3691" y2="33408"/>
                          <a14:foregroundMark x1="46397" y1="4484" x2="54130" y2="4933"/>
                          <a14:foregroundMark x1="18805" y1="54036" x2="35501" y2="39013"/>
                          <a14:foregroundMark x1="35501" y1="39013" x2="55888" y2="36099"/>
                          <a14:foregroundMark x1="55888" y1="36099" x2="80844" y2="54036"/>
                          <a14:foregroundMark x1="33392" y1="70179" x2="48155" y2="61435"/>
                          <a14:foregroundMark x1="48155" y1="61435" x2="64851" y2="66368"/>
                          <a14:foregroundMark x1="64851" y1="66368" x2="68366" y2="71300"/>
                          <a14:foregroundMark x1="49209" y1="84081" x2="47979" y2="83632"/>
                          <a14:foregroundMark x1="48682" y1="93722" x2="50791" y2="941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6672" y="3809628"/>
              <a:ext cx="406601" cy="318707"/>
            </a:xfrm>
            <a:prstGeom prst="rect">
              <a:avLst/>
            </a:prstGeom>
          </p:spPr>
        </p:pic>
      </p:grpSp>
      <p:cxnSp>
        <p:nvCxnSpPr>
          <p:cNvPr id="428" name="Rechte verbindingslijn 427">
            <a:extLst>
              <a:ext uri="{FF2B5EF4-FFF2-40B4-BE49-F238E27FC236}">
                <a16:creationId xmlns:a16="http://schemas.microsoft.com/office/drawing/2014/main" id="{45AB00FD-91F9-4527-ACB4-600CCA1C756C}"/>
              </a:ext>
            </a:extLst>
          </p:cNvPr>
          <p:cNvCxnSpPr>
            <a:cxnSpLocks/>
          </p:cNvCxnSpPr>
          <p:nvPr/>
        </p:nvCxnSpPr>
        <p:spPr>
          <a:xfrm>
            <a:off x="3606593" y="983408"/>
            <a:ext cx="0" cy="15653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Rechthoek: afgeronde hoeken 428">
            <a:extLst>
              <a:ext uri="{FF2B5EF4-FFF2-40B4-BE49-F238E27FC236}">
                <a16:creationId xmlns:a16="http://schemas.microsoft.com/office/drawing/2014/main" id="{A8B0959C-36BC-4D48-B051-3FBB3584C7EE}"/>
              </a:ext>
            </a:extLst>
          </p:cNvPr>
          <p:cNvSpPr/>
          <p:nvPr/>
        </p:nvSpPr>
        <p:spPr>
          <a:xfrm>
            <a:off x="3616685" y="3497427"/>
            <a:ext cx="498124" cy="17113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7000" rtlCol="0" anchor="ctr"/>
          <a:lstStyle/>
          <a:p>
            <a:pPr algn="ctr">
              <a:lnSpc>
                <a:spcPts val="1650"/>
              </a:lnSpc>
            </a:pPr>
            <a:r>
              <a:rPr lang="nl-BE" sz="1200" b="1">
                <a:solidFill>
                  <a:schemeClr val="bg1"/>
                </a:solidFill>
                <a:latin typeface="+mj-lt"/>
              </a:rPr>
              <a:t>Nodes</a:t>
            </a:r>
          </a:p>
        </p:txBody>
      </p:sp>
      <p:pic>
        <p:nvPicPr>
          <p:cNvPr id="430" name="Afbeelding 429">
            <a:extLst>
              <a:ext uri="{FF2B5EF4-FFF2-40B4-BE49-F238E27FC236}">
                <a16:creationId xmlns:a16="http://schemas.microsoft.com/office/drawing/2014/main" id="{E70E83C4-C025-4B39-8103-93D1E1C4C4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6685" y="3715529"/>
            <a:ext cx="522726" cy="351306"/>
          </a:xfrm>
          <a:prstGeom prst="rect">
            <a:avLst/>
          </a:prstGeom>
        </p:spPr>
      </p:pic>
      <p:sp>
        <p:nvSpPr>
          <p:cNvPr id="330" name="Rechthoek: afgeronde hoeken 329">
            <a:extLst>
              <a:ext uri="{FF2B5EF4-FFF2-40B4-BE49-F238E27FC236}">
                <a16:creationId xmlns:a16="http://schemas.microsoft.com/office/drawing/2014/main" id="{F0D5666C-7B40-413A-B340-E5C0013CE768}"/>
              </a:ext>
            </a:extLst>
          </p:cNvPr>
          <p:cNvSpPr/>
          <p:nvPr/>
        </p:nvSpPr>
        <p:spPr>
          <a:xfrm>
            <a:off x="3327620" y="1887206"/>
            <a:ext cx="557944" cy="434545"/>
          </a:xfrm>
          <a:prstGeom prst="round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rtlCol="0" anchor="ctr"/>
          <a:lstStyle/>
          <a:p>
            <a:pPr algn="ctr">
              <a:lnSpc>
                <a:spcPts val="1350"/>
              </a:lnSpc>
            </a:pPr>
            <a:r>
              <a:rPr lang="nl-BE" sz="1575" b="1" err="1">
                <a:solidFill>
                  <a:schemeClr val="tx1">
                    <a:lumMod val="50000"/>
                  </a:schemeClr>
                </a:solidFill>
                <a:latin typeface="+mj-lt"/>
              </a:rPr>
              <a:t>Meta</a:t>
            </a:r>
            <a:r>
              <a:rPr lang="nl-BE" sz="1800" b="1" err="1">
                <a:solidFill>
                  <a:schemeClr val="tx1">
                    <a:lumMod val="50000"/>
                  </a:schemeClr>
                </a:solidFill>
                <a:latin typeface="+mj-lt"/>
              </a:rPr>
              <a:t>Data</a:t>
            </a:r>
            <a:endParaRPr lang="nl-BE" sz="1800" b="1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31" name="Rechthoek: afgeronde hoeken 430">
            <a:extLst>
              <a:ext uri="{FF2B5EF4-FFF2-40B4-BE49-F238E27FC236}">
                <a16:creationId xmlns:a16="http://schemas.microsoft.com/office/drawing/2014/main" id="{6EBD0F45-2224-4462-A32D-EABF3283DDFA}"/>
              </a:ext>
            </a:extLst>
          </p:cNvPr>
          <p:cNvSpPr/>
          <p:nvPr/>
        </p:nvSpPr>
        <p:spPr>
          <a:xfrm>
            <a:off x="1261978" y="4561576"/>
            <a:ext cx="557944" cy="434545"/>
          </a:xfrm>
          <a:prstGeom prst="round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rtlCol="0" anchor="ctr"/>
          <a:lstStyle/>
          <a:p>
            <a:pPr algn="ctr">
              <a:lnSpc>
                <a:spcPts val="1650"/>
              </a:lnSpc>
            </a:pPr>
            <a:r>
              <a:rPr lang="nl-BE" sz="1800" b="1">
                <a:solidFill>
                  <a:schemeClr val="tx1">
                    <a:lumMod val="50000"/>
                  </a:schemeClr>
                </a:solidFill>
                <a:latin typeface="+mj-lt"/>
              </a:rPr>
              <a:t>Data</a:t>
            </a:r>
          </a:p>
        </p:txBody>
      </p:sp>
      <p:sp>
        <p:nvSpPr>
          <p:cNvPr id="432" name="Rechthoek: afgeronde hoeken 431">
            <a:extLst>
              <a:ext uri="{FF2B5EF4-FFF2-40B4-BE49-F238E27FC236}">
                <a16:creationId xmlns:a16="http://schemas.microsoft.com/office/drawing/2014/main" id="{23E1A664-36D0-4909-801A-247847967F6E}"/>
              </a:ext>
            </a:extLst>
          </p:cNvPr>
          <p:cNvSpPr/>
          <p:nvPr/>
        </p:nvSpPr>
        <p:spPr>
          <a:xfrm>
            <a:off x="2575694" y="4561576"/>
            <a:ext cx="557944" cy="434545"/>
          </a:xfrm>
          <a:prstGeom prst="round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bIns="0" rtlCol="0" anchor="ctr"/>
          <a:lstStyle/>
          <a:p>
            <a:pPr algn="ctr">
              <a:lnSpc>
                <a:spcPts val="900"/>
              </a:lnSpc>
            </a:pPr>
            <a:r>
              <a:rPr lang="nl-BE" sz="1800" b="1">
                <a:solidFill>
                  <a:schemeClr val="tx1">
                    <a:lumMod val="50000"/>
                  </a:schemeClr>
                </a:solidFill>
                <a:latin typeface="+mj-lt"/>
              </a:rPr>
              <a:t>Data</a:t>
            </a:r>
          </a:p>
          <a:p>
            <a:pPr algn="ctr">
              <a:lnSpc>
                <a:spcPts val="900"/>
              </a:lnSpc>
            </a:pPr>
            <a:r>
              <a:rPr lang="nl-BE" sz="1050" b="1">
                <a:solidFill>
                  <a:schemeClr val="tx1">
                    <a:lumMod val="50000"/>
                  </a:schemeClr>
                </a:solidFill>
                <a:latin typeface="+mj-lt"/>
              </a:rPr>
              <a:t>streams</a:t>
            </a:r>
            <a:endParaRPr lang="nl-BE" sz="1800" b="1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35" name="Rechthoek: afgeronde hoeken 434">
            <a:extLst>
              <a:ext uri="{FF2B5EF4-FFF2-40B4-BE49-F238E27FC236}">
                <a16:creationId xmlns:a16="http://schemas.microsoft.com/office/drawing/2014/main" id="{84075180-269C-447E-9AF3-3CCF56560384}"/>
              </a:ext>
            </a:extLst>
          </p:cNvPr>
          <p:cNvSpPr/>
          <p:nvPr/>
        </p:nvSpPr>
        <p:spPr>
          <a:xfrm>
            <a:off x="8047830" y="4576821"/>
            <a:ext cx="557944" cy="434545"/>
          </a:xfrm>
          <a:prstGeom prst="round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1000" rIns="0" rtlCol="0" anchor="ctr"/>
          <a:lstStyle/>
          <a:p>
            <a:pPr algn="ctr">
              <a:lnSpc>
                <a:spcPts val="1650"/>
              </a:lnSpc>
            </a:pPr>
            <a:r>
              <a:rPr lang="nl-BE" sz="1800" b="1">
                <a:solidFill>
                  <a:schemeClr val="tx1">
                    <a:lumMod val="50000"/>
                  </a:schemeClr>
                </a:solidFill>
                <a:latin typeface="+mj-lt"/>
              </a:rPr>
              <a:t>Apps</a:t>
            </a:r>
          </a:p>
        </p:txBody>
      </p:sp>
      <p:sp>
        <p:nvSpPr>
          <p:cNvPr id="436" name="Google Shape;317;gaeaebb574a_2_2">
            <a:extLst>
              <a:ext uri="{FF2B5EF4-FFF2-40B4-BE49-F238E27FC236}">
                <a16:creationId xmlns:a16="http://schemas.microsoft.com/office/drawing/2014/main" id="{FBEBD819-D66E-4A25-BCD1-6DA9E45300FD}"/>
              </a:ext>
            </a:extLst>
          </p:cNvPr>
          <p:cNvSpPr txBox="1">
            <a:spLocks/>
          </p:cNvSpPr>
          <p:nvPr/>
        </p:nvSpPr>
        <p:spPr>
          <a:xfrm>
            <a:off x="356185" y="220673"/>
            <a:ext cx="5164811" cy="514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45700" rtlCol="0" anchor="t" anchorCtr="0">
            <a:noAutofit/>
          </a:bodyPr>
          <a:lstStyle>
            <a:lvl1pPr marL="609597" lvl="0" indent="-304798" algn="l" defTabSz="914418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3733" b="0" kern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95" lvl="1" indent="-304798" algn="l" defTabSz="914418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3733" b="1" kern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91" lvl="2" indent="-304798" algn="l" defTabSz="914418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3733" b="1" kern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88" lvl="3" indent="-304798" algn="l" defTabSz="914418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3733" b="1" kern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85" lvl="4" indent="-304798" algn="l" defTabSz="914418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3733" b="1" kern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82" lvl="5" indent="-457198" algn="l" defTabSz="914418" rtl="0" eaLnBrk="1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179" lvl="6" indent="-457198" algn="l" defTabSz="914418" rtl="0" eaLnBrk="1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76" lvl="7" indent="-457198" algn="l" defTabSz="914418" rtl="0" eaLnBrk="1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73" lvl="8" indent="-457198" algn="l" defTabSz="914418" rtl="0" eaLnBrk="1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700" err="1"/>
              <a:t>Herbruikbare</a:t>
            </a:r>
            <a:r>
              <a:rPr lang="en-US" sz="2700"/>
              <a:t> LDES </a:t>
            </a:r>
            <a:r>
              <a:rPr lang="en-US" sz="2700" err="1"/>
              <a:t>bouwblokken</a:t>
            </a:r>
            <a:endParaRPr lang="en-US" sz="2700" err="1">
              <a:solidFill>
                <a:srgbClr val="373636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ACD54F5-F774-4921-8497-833753625232}"/>
              </a:ext>
            </a:extLst>
          </p:cNvPr>
          <p:cNvSpPr/>
          <p:nvPr/>
        </p:nvSpPr>
        <p:spPr>
          <a:xfrm>
            <a:off x="301203" y="693874"/>
            <a:ext cx="8842798" cy="4432193"/>
          </a:xfrm>
          <a:prstGeom prst="rect">
            <a:avLst/>
          </a:prstGeom>
          <a:solidFill>
            <a:srgbClr val="D7D7D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2AE7CE4F-8A24-4875-AB3A-6E2398FE48F2}"/>
              </a:ext>
            </a:extLst>
          </p:cNvPr>
          <p:cNvSpPr/>
          <p:nvPr/>
        </p:nvSpPr>
        <p:spPr>
          <a:xfrm>
            <a:off x="5952542" y="2570406"/>
            <a:ext cx="3125049" cy="2133425"/>
          </a:xfrm>
          <a:prstGeom prst="roundRect">
            <a:avLst>
              <a:gd name="adj" fmla="val 116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A0F1F35D-11FC-435D-8EBC-576AC680B33C}"/>
              </a:ext>
            </a:extLst>
          </p:cNvPr>
          <p:cNvGrpSpPr/>
          <p:nvPr/>
        </p:nvGrpSpPr>
        <p:grpSpPr>
          <a:xfrm>
            <a:off x="6312346" y="2680760"/>
            <a:ext cx="1612979" cy="1916241"/>
            <a:chOff x="4305462" y="890262"/>
            <a:chExt cx="3504537" cy="3790733"/>
          </a:xfrm>
        </p:grpSpPr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12C0023E-4DB1-418A-AE08-BD86F3995A8C}"/>
                </a:ext>
              </a:extLst>
            </p:cNvPr>
            <p:cNvGrpSpPr/>
            <p:nvPr/>
          </p:nvGrpSpPr>
          <p:grpSpPr>
            <a:xfrm>
              <a:off x="4311811" y="890262"/>
              <a:ext cx="3498188" cy="3790733"/>
              <a:chOff x="3987985" y="892131"/>
              <a:chExt cx="3498188" cy="3790733"/>
            </a:xfrm>
          </p:grpSpPr>
          <p:sp>
            <p:nvSpPr>
              <p:cNvPr id="7" name="Rechthoek: afgeronde hoeken 6">
                <a:extLst>
                  <a:ext uri="{FF2B5EF4-FFF2-40B4-BE49-F238E27FC236}">
                    <a16:creationId xmlns:a16="http://schemas.microsoft.com/office/drawing/2014/main" id="{963E62E3-4CDE-4D12-820A-A8F22F6BD191}"/>
                  </a:ext>
                </a:extLst>
              </p:cNvPr>
              <p:cNvSpPr/>
              <p:nvPr/>
            </p:nvSpPr>
            <p:spPr>
              <a:xfrm>
                <a:off x="3991978" y="917444"/>
                <a:ext cx="3475793" cy="3765420"/>
              </a:xfrm>
              <a:prstGeom prst="roundRect">
                <a:avLst>
                  <a:gd name="adj" fmla="val 10727"/>
                </a:avLst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sp>
            <p:nvSpPr>
              <p:cNvPr id="8" name="Rechthoek: afgeronde bovenhoeken 7">
                <a:extLst>
                  <a:ext uri="{FF2B5EF4-FFF2-40B4-BE49-F238E27FC236}">
                    <a16:creationId xmlns:a16="http://schemas.microsoft.com/office/drawing/2014/main" id="{FBDF6827-DB72-499C-81F2-C0C19CBE80DD}"/>
                  </a:ext>
                </a:extLst>
              </p:cNvPr>
              <p:cNvSpPr/>
              <p:nvPr/>
            </p:nvSpPr>
            <p:spPr>
              <a:xfrm>
                <a:off x="3987985" y="892131"/>
                <a:ext cx="3498188" cy="1010435"/>
              </a:xfrm>
              <a:prstGeom prst="round2SameRect">
                <a:avLst>
                  <a:gd name="adj1" fmla="val 34182"/>
                  <a:gd name="adj2" fmla="val 0"/>
                </a:avLst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3000">
                  <a:latin typeface="FlandersArtSans-Bold" panose="00000800000000000000" pitchFamily="2" charset="0"/>
                </a:endParaRPr>
              </a:p>
            </p:txBody>
          </p:sp>
        </p:grpSp>
        <p:sp>
          <p:nvSpPr>
            <p:cNvPr id="33" name="Tekstvak 32">
              <a:extLst>
                <a:ext uri="{FF2B5EF4-FFF2-40B4-BE49-F238E27FC236}">
                  <a16:creationId xmlns:a16="http://schemas.microsoft.com/office/drawing/2014/main" id="{03DF4EA9-80F9-457F-8DB6-4DA5613779AE}"/>
                </a:ext>
              </a:extLst>
            </p:cNvPr>
            <p:cNvSpPr txBox="1"/>
            <p:nvPr/>
          </p:nvSpPr>
          <p:spPr>
            <a:xfrm>
              <a:off x="4305462" y="2055028"/>
              <a:ext cx="3459677" cy="2374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900" err="1">
                  <a:latin typeface="FlandersArtSans-Medium" panose="00000600000000000000" pitchFamily="2" charset="0"/>
                </a:rPr>
                <a:t>Betrokkken</a:t>
              </a:r>
              <a:r>
                <a:rPr lang="nl-BE" sz="900">
                  <a:latin typeface="FlandersArtSans-Medium" panose="00000600000000000000" pitchFamily="2" charset="0"/>
                </a:rPr>
                <a:t> partijen</a:t>
              </a:r>
              <a:endParaRPr lang="nl-BE" sz="2100">
                <a:latin typeface="FlandersArtSans-Medium" panose="00000600000000000000" pitchFamily="2" charset="0"/>
              </a:endParaRPr>
            </a:p>
            <a:p>
              <a:r>
                <a:rPr lang="nl-NL" sz="1050">
                  <a:latin typeface="FlandersArtSans-Regular" panose="00000500000000000000" pitchFamily="2" charset="0"/>
                </a:rPr>
                <a:t>Digitaal Vlaanderen,</a:t>
              </a:r>
            </a:p>
            <a:p>
              <a:r>
                <a:rPr lang="nl-NL" sz="1050">
                  <a:latin typeface="FlandersArtSans-Regular" panose="00000500000000000000" pitchFamily="2" charset="0"/>
                </a:rPr>
                <a:t>Overheden in Vlaanderen, Strategische onderzoekscentra (</a:t>
              </a:r>
              <a:r>
                <a:rPr lang="nl-NL" sz="1050" err="1">
                  <a:latin typeface="FlandersArtSans-Regular" panose="00000500000000000000" pitchFamily="2" charset="0"/>
                </a:rPr>
                <a:t>SOC’s</a:t>
              </a:r>
              <a:r>
                <a:rPr lang="nl-NL" sz="1050">
                  <a:latin typeface="FlandersArtSans-Regular" panose="00000500000000000000" pitchFamily="2" charset="0"/>
                </a:rPr>
                <a:t>), Private sector (</a:t>
              </a:r>
              <a:r>
                <a:rPr lang="nl-NL" sz="1050" err="1">
                  <a:latin typeface="FlandersArtSans-Regular" panose="00000500000000000000" pitchFamily="2" charset="0"/>
                </a:rPr>
                <a:t>cfr</a:t>
              </a:r>
              <a:r>
                <a:rPr lang="nl-NL" sz="1050">
                  <a:latin typeface="FlandersArtSans-Regular" panose="00000500000000000000" pitchFamily="2" charset="0"/>
                </a:rPr>
                <a:t>. ICT dienstverleners)</a:t>
              </a:r>
              <a:endParaRPr lang="nl-BE" sz="1050">
                <a:latin typeface="FlandersArtSans-Regular" panose="00000500000000000000" pitchFamily="2" charset="0"/>
              </a:endParaRPr>
            </a:p>
          </p:txBody>
        </p:sp>
        <p:sp>
          <p:nvSpPr>
            <p:cNvPr id="252" name="Tekstvak 251">
              <a:extLst>
                <a:ext uri="{FF2B5EF4-FFF2-40B4-BE49-F238E27FC236}">
                  <a16:creationId xmlns:a16="http://schemas.microsoft.com/office/drawing/2014/main" id="{7AD6287E-1AFA-4447-8270-FFB9A9F5245D}"/>
                </a:ext>
              </a:extLst>
            </p:cNvPr>
            <p:cNvSpPr txBox="1"/>
            <p:nvPr/>
          </p:nvSpPr>
          <p:spPr>
            <a:xfrm>
              <a:off x="4468513" y="916012"/>
              <a:ext cx="1063414" cy="821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BE" sz="1050">
                  <a:solidFill>
                    <a:schemeClr val="bg1"/>
                  </a:solidFill>
                  <a:latin typeface="FlandersArtSans-Medium" panose="00000600000000000000" pitchFamily="2" charset="0"/>
                </a:rPr>
                <a:t>Q4 2021</a:t>
              </a:r>
            </a:p>
          </p:txBody>
        </p:sp>
        <p:sp>
          <p:nvSpPr>
            <p:cNvPr id="253" name="Tekstvak 252">
              <a:extLst>
                <a:ext uri="{FF2B5EF4-FFF2-40B4-BE49-F238E27FC236}">
                  <a16:creationId xmlns:a16="http://schemas.microsoft.com/office/drawing/2014/main" id="{3B6565AF-016C-48A3-A63C-C88E0F69DAF7}"/>
                </a:ext>
              </a:extLst>
            </p:cNvPr>
            <p:cNvSpPr txBox="1"/>
            <p:nvPr/>
          </p:nvSpPr>
          <p:spPr>
            <a:xfrm>
              <a:off x="6633105" y="916012"/>
              <a:ext cx="1132032" cy="821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BE" sz="1050">
                  <a:solidFill>
                    <a:schemeClr val="bg1"/>
                  </a:solidFill>
                  <a:latin typeface="FlandersArtSans-Medium" panose="00000600000000000000" pitchFamily="2" charset="0"/>
                </a:rPr>
                <a:t>Q2 2023</a:t>
              </a:r>
            </a:p>
          </p:txBody>
        </p:sp>
        <p:sp>
          <p:nvSpPr>
            <p:cNvPr id="35" name="Pijl: rechts 34">
              <a:extLst>
                <a:ext uri="{FF2B5EF4-FFF2-40B4-BE49-F238E27FC236}">
                  <a16:creationId xmlns:a16="http://schemas.microsoft.com/office/drawing/2014/main" id="{D95C1DA3-70DC-4EEC-BEFD-2BE0FD810A9B}"/>
                </a:ext>
              </a:extLst>
            </p:cNvPr>
            <p:cNvSpPr/>
            <p:nvPr/>
          </p:nvSpPr>
          <p:spPr>
            <a:xfrm>
              <a:off x="5808330" y="1264010"/>
              <a:ext cx="505150" cy="26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443" name="Groep 442">
            <a:extLst>
              <a:ext uri="{FF2B5EF4-FFF2-40B4-BE49-F238E27FC236}">
                <a16:creationId xmlns:a16="http://schemas.microsoft.com/office/drawing/2014/main" id="{C331E5EB-1FDA-42A7-BA6B-93CB3D07810C}"/>
              </a:ext>
            </a:extLst>
          </p:cNvPr>
          <p:cNvGrpSpPr/>
          <p:nvPr/>
        </p:nvGrpSpPr>
        <p:grpSpPr>
          <a:xfrm>
            <a:off x="6601581" y="2680760"/>
            <a:ext cx="1612979" cy="2112291"/>
            <a:chOff x="4305462" y="890262"/>
            <a:chExt cx="3504537" cy="4178562"/>
          </a:xfrm>
        </p:grpSpPr>
        <p:grpSp>
          <p:nvGrpSpPr>
            <p:cNvPr id="444" name="Groep 443">
              <a:extLst>
                <a:ext uri="{FF2B5EF4-FFF2-40B4-BE49-F238E27FC236}">
                  <a16:creationId xmlns:a16="http://schemas.microsoft.com/office/drawing/2014/main" id="{64875F7F-89A7-4D8C-97B9-C7D0C1C13DA8}"/>
                </a:ext>
              </a:extLst>
            </p:cNvPr>
            <p:cNvGrpSpPr/>
            <p:nvPr/>
          </p:nvGrpSpPr>
          <p:grpSpPr>
            <a:xfrm>
              <a:off x="4311811" y="890262"/>
              <a:ext cx="3498188" cy="3790733"/>
              <a:chOff x="3987985" y="892131"/>
              <a:chExt cx="3498188" cy="3790733"/>
            </a:xfrm>
          </p:grpSpPr>
          <p:sp>
            <p:nvSpPr>
              <p:cNvPr id="487" name="Rechthoek: afgeronde hoeken 486">
                <a:extLst>
                  <a:ext uri="{FF2B5EF4-FFF2-40B4-BE49-F238E27FC236}">
                    <a16:creationId xmlns:a16="http://schemas.microsoft.com/office/drawing/2014/main" id="{1E7F3F12-7FDB-43E5-86A4-F7BC655E2C21}"/>
                  </a:ext>
                </a:extLst>
              </p:cNvPr>
              <p:cNvSpPr/>
              <p:nvPr/>
            </p:nvSpPr>
            <p:spPr>
              <a:xfrm>
                <a:off x="3991978" y="917444"/>
                <a:ext cx="3475793" cy="3765420"/>
              </a:xfrm>
              <a:prstGeom prst="roundRect">
                <a:avLst>
                  <a:gd name="adj" fmla="val 10727"/>
                </a:avLst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sp>
            <p:nvSpPr>
              <p:cNvPr id="488" name="Rechthoek: afgeronde bovenhoeken 487">
                <a:extLst>
                  <a:ext uri="{FF2B5EF4-FFF2-40B4-BE49-F238E27FC236}">
                    <a16:creationId xmlns:a16="http://schemas.microsoft.com/office/drawing/2014/main" id="{4A956748-2174-4DC7-B0AE-68ABA61FDA1C}"/>
                  </a:ext>
                </a:extLst>
              </p:cNvPr>
              <p:cNvSpPr/>
              <p:nvPr/>
            </p:nvSpPr>
            <p:spPr>
              <a:xfrm>
                <a:off x="3987985" y="892131"/>
                <a:ext cx="3498188" cy="1010435"/>
              </a:xfrm>
              <a:prstGeom prst="round2SameRect">
                <a:avLst>
                  <a:gd name="adj1" fmla="val 34182"/>
                  <a:gd name="adj2" fmla="val 0"/>
                </a:avLst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3000">
                  <a:latin typeface="FlandersArtSans-Bold" panose="00000800000000000000" pitchFamily="2" charset="0"/>
                </a:endParaRPr>
              </a:p>
            </p:txBody>
          </p:sp>
        </p:grpSp>
        <p:sp>
          <p:nvSpPr>
            <p:cNvPr id="478" name="Tekstvak 477">
              <a:extLst>
                <a:ext uri="{FF2B5EF4-FFF2-40B4-BE49-F238E27FC236}">
                  <a16:creationId xmlns:a16="http://schemas.microsoft.com/office/drawing/2014/main" id="{8955B084-4A2D-40EC-9D8D-4BD329BF954D}"/>
                </a:ext>
              </a:extLst>
            </p:cNvPr>
            <p:cNvSpPr txBox="1"/>
            <p:nvPr/>
          </p:nvSpPr>
          <p:spPr>
            <a:xfrm>
              <a:off x="4305462" y="2055028"/>
              <a:ext cx="3459677" cy="3013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900" err="1">
                  <a:latin typeface="FlandersArtSans-Medium" panose="00000600000000000000" pitchFamily="2" charset="0"/>
                </a:rPr>
                <a:t>Betrokkken</a:t>
              </a:r>
              <a:r>
                <a:rPr lang="nl-BE" sz="900">
                  <a:latin typeface="FlandersArtSans-Medium" panose="00000600000000000000" pitchFamily="2" charset="0"/>
                </a:rPr>
                <a:t> partijen</a:t>
              </a:r>
              <a:endParaRPr lang="nl-BE" sz="2100">
                <a:latin typeface="FlandersArtSans-Medium" panose="00000600000000000000" pitchFamily="2" charset="0"/>
              </a:endParaRPr>
            </a:p>
            <a:p>
              <a:r>
                <a:rPr lang="nl-NL" sz="1050">
                  <a:latin typeface="FlandersArtSans-Regular" panose="00000500000000000000" pitchFamily="2" charset="0"/>
                </a:rPr>
                <a:t>Digitaal Vlaanderen,</a:t>
              </a:r>
            </a:p>
            <a:p>
              <a:r>
                <a:rPr lang="nl-NL" sz="1050">
                  <a:latin typeface="FlandersArtSans-Regular" panose="00000500000000000000" pitchFamily="2" charset="0"/>
                </a:rPr>
                <a:t>Overheden in Vlaanderen, Strategische onderzoekscentra (</a:t>
              </a:r>
              <a:r>
                <a:rPr lang="nl-NL" sz="1050" err="1">
                  <a:latin typeface="FlandersArtSans-Regular" panose="00000500000000000000" pitchFamily="2" charset="0"/>
                </a:rPr>
                <a:t>SOC’s</a:t>
              </a:r>
              <a:r>
                <a:rPr lang="nl-NL" sz="1050">
                  <a:latin typeface="FlandersArtSans-Regular" panose="00000500000000000000" pitchFamily="2" charset="0"/>
                </a:rPr>
                <a:t>), Private sector (</a:t>
              </a:r>
              <a:r>
                <a:rPr lang="nl-NL" sz="1050" err="1">
                  <a:latin typeface="FlandersArtSans-Regular" panose="00000500000000000000" pitchFamily="2" charset="0"/>
                </a:rPr>
                <a:t>cfr</a:t>
              </a:r>
              <a:r>
                <a:rPr lang="nl-NL" sz="1050">
                  <a:latin typeface="FlandersArtSans-Regular" panose="00000500000000000000" pitchFamily="2" charset="0"/>
                </a:rPr>
                <a:t>. ICT dienstverleners)</a:t>
              </a:r>
              <a:endParaRPr lang="nl-BE" sz="1050">
                <a:latin typeface="FlandersArtSans-Regular" panose="00000500000000000000" pitchFamily="2" charset="0"/>
              </a:endParaRPr>
            </a:p>
            <a:p>
              <a:endParaRPr lang="nl-BE" sz="2100">
                <a:latin typeface="FlandersArtSans-Regular" panose="00000500000000000000" pitchFamily="2" charset="0"/>
              </a:endParaRPr>
            </a:p>
          </p:txBody>
        </p:sp>
        <p:sp>
          <p:nvSpPr>
            <p:cNvPr id="479" name="Tekstvak 478">
              <a:extLst>
                <a:ext uri="{FF2B5EF4-FFF2-40B4-BE49-F238E27FC236}">
                  <a16:creationId xmlns:a16="http://schemas.microsoft.com/office/drawing/2014/main" id="{65B3F876-7B5D-4DF7-8205-2499066421DE}"/>
                </a:ext>
              </a:extLst>
            </p:cNvPr>
            <p:cNvSpPr txBox="1"/>
            <p:nvPr/>
          </p:nvSpPr>
          <p:spPr>
            <a:xfrm>
              <a:off x="4468513" y="916012"/>
              <a:ext cx="1063414" cy="821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BE" sz="1050">
                  <a:solidFill>
                    <a:schemeClr val="bg1"/>
                  </a:solidFill>
                  <a:latin typeface="FlandersArtSans-Medium" panose="00000600000000000000" pitchFamily="2" charset="0"/>
                </a:rPr>
                <a:t>Q4 2021</a:t>
              </a:r>
            </a:p>
          </p:txBody>
        </p:sp>
        <p:sp>
          <p:nvSpPr>
            <p:cNvPr id="480" name="Tekstvak 479">
              <a:extLst>
                <a:ext uri="{FF2B5EF4-FFF2-40B4-BE49-F238E27FC236}">
                  <a16:creationId xmlns:a16="http://schemas.microsoft.com/office/drawing/2014/main" id="{47C7B195-5FF0-403D-9735-9609537C466E}"/>
                </a:ext>
              </a:extLst>
            </p:cNvPr>
            <p:cNvSpPr txBox="1"/>
            <p:nvPr/>
          </p:nvSpPr>
          <p:spPr>
            <a:xfrm>
              <a:off x="6633105" y="916012"/>
              <a:ext cx="1132032" cy="821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BE" sz="1050">
                  <a:solidFill>
                    <a:schemeClr val="bg1"/>
                  </a:solidFill>
                  <a:latin typeface="FlandersArtSans-Medium" panose="00000600000000000000" pitchFamily="2" charset="0"/>
                </a:rPr>
                <a:t>Q4 2022</a:t>
              </a:r>
            </a:p>
          </p:txBody>
        </p:sp>
        <p:sp>
          <p:nvSpPr>
            <p:cNvPr id="486" name="Pijl: rechts 485">
              <a:extLst>
                <a:ext uri="{FF2B5EF4-FFF2-40B4-BE49-F238E27FC236}">
                  <a16:creationId xmlns:a16="http://schemas.microsoft.com/office/drawing/2014/main" id="{6BCF9E1D-0E43-4ED8-B540-38A5CF8F1560}"/>
                </a:ext>
              </a:extLst>
            </p:cNvPr>
            <p:cNvSpPr/>
            <p:nvPr/>
          </p:nvSpPr>
          <p:spPr>
            <a:xfrm>
              <a:off x="5808330" y="1264010"/>
              <a:ext cx="505150" cy="26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569" name="Groep 568">
            <a:extLst>
              <a:ext uri="{FF2B5EF4-FFF2-40B4-BE49-F238E27FC236}">
                <a16:creationId xmlns:a16="http://schemas.microsoft.com/office/drawing/2014/main" id="{F8F7D130-7B19-47C1-9AA0-7E2652C7C709}"/>
              </a:ext>
            </a:extLst>
          </p:cNvPr>
          <p:cNvGrpSpPr/>
          <p:nvPr/>
        </p:nvGrpSpPr>
        <p:grpSpPr>
          <a:xfrm>
            <a:off x="6890815" y="2680760"/>
            <a:ext cx="1612979" cy="1916240"/>
            <a:chOff x="4305462" y="890262"/>
            <a:chExt cx="3504537" cy="3790733"/>
          </a:xfrm>
        </p:grpSpPr>
        <p:grpSp>
          <p:nvGrpSpPr>
            <p:cNvPr id="570" name="Groep 569">
              <a:extLst>
                <a:ext uri="{FF2B5EF4-FFF2-40B4-BE49-F238E27FC236}">
                  <a16:creationId xmlns:a16="http://schemas.microsoft.com/office/drawing/2014/main" id="{039DD749-1789-41FC-BBCF-35771F6D8467}"/>
                </a:ext>
              </a:extLst>
            </p:cNvPr>
            <p:cNvGrpSpPr/>
            <p:nvPr/>
          </p:nvGrpSpPr>
          <p:grpSpPr>
            <a:xfrm>
              <a:off x="4311811" y="890262"/>
              <a:ext cx="3498188" cy="3790733"/>
              <a:chOff x="3987985" y="892131"/>
              <a:chExt cx="3498188" cy="3790733"/>
            </a:xfrm>
          </p:grpSpPr>
          <p:sp>
            <p:nvSpPr>
              <p:cNvPr id="575" name="Rechthoek: afgeronde hoeken 574">
                <a:extLst>
                  <a:ext uri="{FF2B5EF4-FFF2-40B4-BE49-F238E27FC236}">
                    <a16:creationId xmlns:a16="http://schemas.microsoft.com/office/drawing/2014/main" id="{7CD82176-7605-4C0C-BFAD-19DDE66FAD07}"/>
                  </a:ext>
                </a:extLst>
              </p:cNvPr>
              <p:cNvSpPr/>
              <p:nvPr/>
            </p:nvSpPr>
            <p:spPr>
              <a:xfrm>
                <a:off x="3991978" y="917444"/>
                <a:ext cx="3475793" cy="3765420"/>
              </a:xfrm>
              <a:prstGeom prst="roundRect">
                <a:avLst>
                  <a:gd name="adj" fmla="val 10727"/>
                </a:avLst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sp>
            <p:nvSpPr>
              <p:cNvPr id="576" name="Rechthoek: afgeronde bovenhoeken 575">
                <a:extLst>
                  <a:ext uri="{FF2B5EF4-FFF2-40B4-BE49-F238E27FC236}">
                    <a16:creationId xmlns:a16="http://schemas.microsoft.com/office/drawing/2014/main" id="{99BF2938-6EB3-4D90-B1A1-B9516B45FF32}"/>
                  </a:ext>
                </a:extLst>
              </p:cNvPr>
              <p:cNvSpPr/>
              <p:nvPr/>
            </p:nvSpPr>
            <p:spPr>
              <a:xfrm>
                <a:off x="3987985" y="892131"/>
                <a:ext cx="3498188" cy="1010435"/>
              </a:xfrm>
              <a:prstGeom prst="round2SameRect">
                <a:avLst>
                  <a:gd name="adj1" fmla="val 34182"/>
                  <a:gd name="adj2" fmla="val 0"/>
                </a:avLst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3000">
                  <a:latin typeface="FlandersArtSans-Bold" panose="00000800000000000000" pitchFamily="2" charset="0"/>
                </a:endParaRPr>
              </a:p>
            </p:txBody>
          </p:sp>
        </p:grpSp>
        <p:sp>
          <p:nvSpPr>
            <p:cNvPr id="571" name="Tekstvak 570">
              <a:extLst>
                <a:ext uri="{FF2B5EF4-FFF2-40B4-BE49-F238E27FC236}">
                  <a16:creationId xmlns:a16="http://schemas.microsoft.com/office/drawing/2014/main" id="{50E382AC-8710-4A8D-903E-8191B62D2793}"/>
                </a:ext>
              </a:extLst>
            </p:cNvPr>
            <p:cNvSpPr txBox="1"/>
            <p:nvPr/>
          </p:nvSpPr>
          <p:spPr>
            <a:xfrm>
              <a:off x="4305462" y="2055029"/>
              <a:ext cx="3459677" cy="2374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900" err="1">
                  <a:latin typeface="FlandersArtSans-Medium" panose="00000600000000000000" pitchFamily="2" charset="0"/>
                </a:rPr>
                <a:t>Betrokkken</a:t>
              </a:r>
              <a:r>
                <a:rPr lang="nl-BE" sz="900">
                  <a:latin typeface="FlandersArtSans-Medium" panose="00000600000000000000" pitchFamily="2" charset="0"/>
                </a:rPr>
                <a:t> partijen</a:t>
              </a:r>
              <a:endParaRPr lang="nl-BE" sz="2100">
                <a:latin typeface="FlandersArtSans-Medium" panose="00000600000000000000" pitchFamily="2" charset="0"/>
              </a:endParaRPr>
            </a:p>
            <a:p>
              <a:r>
                <a:rPr lang="nl-NL" sz="1050">
                  <a:latin typeface="FlandersArtSans-Regular" panose="00000500000000000000" pitchFamily="2" charset="0"/>
                </a:rPr>
                <a:t>Digitaal Vlaanderen,</a:t>
              </a:r>
            </a:p>
            <a:p>
              <a:r>
                <a:rPr lang="nl-NL" sz="1050">
                  <a:latin typeface="FlandersArtSans-Regular" panose="00000500000000000000" pitchFamily="2" charset="0"/>
                </a:rPr>
                <a:t>Overheden in Vlaanderen, Strategische onderzoekscentra (</a:t>
              </a:r>
              <a:r>
                <a:rPr lang="nl-NL" sz="1050" err="1">
                  <a:latin typeface="FlandersArtSans-Regular" panose="00000500000000000000" pitchFamily="2" charset="0"/>
                </a:rPr>
                <a:t>SOC’s</a:t>
              </a:r>
              <a:r>
                <a:rPr lang="nl-NL" sz="1050">
                  <a:latin typeface="FlandersArtSans-Regular" panose="00000500000000000000" pitchFamily="2" charset="0"/>
                </a:rPr>
                <a:t>), Private sector (</a:t>
              </a:r>
              <a:r>
                <a:rPr lang="nl-NL" sz="1050" err="1">
                  <a:latin typeface="FlandersArtSans-Regular" panose="00000500000000000000" pitchFamily="2" charset="0"/>
                </a:rPr>
                <a:t>cfr</a:t>
              </a:r>
              <a:r>
                <a:rPr lang="nl-NL" sz="1050">
                  <a:latin typeface="FlandersArtSans-Regular" panose="00000500000000000000" pitchFamily="2" charset="0"/>
                </a:rPr>
                <a:t>. ICT dienstverleners)</a:t>
              </a:r>
              <a:endParaRPr lang="nl-BE" sz="1050">
                <a:latin typeface="FlandersArtSans-Regular" panose="00000500000000000000" pitchFamily="2" charset="0"/>
              </a:endParaRPr>
            </a:p>
          </p:txBody>
        </p:sp>
        <p:sp>
          <p:nvSpPr>
            <p:cNvPr id="572" name="Tekstvak 571">
              <a:extLst>
                <a:ext uri="{FF2B5EF4-FFF2-40B4-BE49-F238E27FC236}">
                  <a16:creationId xmlns:a16="http://schemas.microsoft.com/office/drawing/2014/main" id="{9429AA20-3459-4AA7-81BF-522A2F6EC0EA}"/>
                </a:ext>
              </a:extLst>
            </p:cNvPr>
            <p:cNvSpPr txBox="1"/>
            <p:nvPr/>
          </p:nvSpPr>
          <p:spPr>
            <a:xfrm>
              <a:off x="4468513" y="916012"/>
              <a:ext cx="1063414" cy="821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BE" sz="1050">
                  <a:solidFill>
                    <a:schemeClr val="bg1"/>
                  </a:solidFill>
                  <a:latin typeface="FlandersArtSans-Medium" panose="00000600000000000000" pitchFamily="2" charset="0"/>
                </a:rPr>
                <a:t>Q4 2021</a:t>
              </a:r>
            </a:p>
          </p:txBody>
        </p:sp>
        <p:sp>
          <p:nvSpPr>
            <p:cNvPr id="573" name="Tekstvak 572">
              <a:extLst>
                <a:ext uri="{FF2B5EF4-FFF2-40B4-BE49-F238E27FC236}">
                  <a16:creationId xmlns:a16="http://schemas.microsoft.com/office/drawing/2014/main" id="{4CC14232-F082-4B56-969B-58B16A09F3A9}"/>
                </a:ext>
              </a:extLst>
            </p:cNvPr>
            <p:cNvSpPr txBox="1"/>
            <p:nvPr/>
          </p:nvSpPr>
          <p:spPr>
            <a:xfrm>
              <a:off x="6633105" y="916012"/>
              <a:ext cx="1132032" cy="821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BE" sz="1050">
                  <a:solidFill>
                    <a:schemeClr val="bg1"/>
                  </a:solidFill>
                  <a:latin typeface="FlandersArtSans-Medium" panose="00000600000000000000" pitchFamily="2" charset="0"/>
                </a:rPr>
                <a:t>Q4 2023</a:t>
              </a:r>
            </a:p>
          </p:txBody>
        </p:sp>
        <p:sp>
          <p:nvSpPr>
            <p:cNvPr id="574" name="Pijl: rechts 573">
              <a:extLst>
                <a:ext uri="{FF2B5EF4-FFF2-40B4-BE49-F238E27FC236}">
                  <a16:creationId xmlns:a16="http://schemas.microsoft.com/office/drawing/2014/main" id="{047521C9-6372-4084-B9E7-7F73AE4C3BDF}"/>
                </a:ext>
              </a:extLst>
            </p:cNvPr>
            <p:cNvSpPr/>
            <p:nvPr/>
          </p:nvSpPr>
          <p:spPr>
            <a:xfrm>
              <a:off x="5808330" y="1264010"/>
              <a:ext cx="505150" cy="26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585" name="Groep 584">
            <a:extLst>
              <a:ext uri="{FF2B5EF4-FFF2-40B4-BE49-F238E27FC236}">
                <a16:creationId xmlns:a16="http://schemas.microsoft.com/office/drawing/2014/main" id="{A13CC979-2877-40D4-A133-462993529DEC}"/>
              </a:ext>
            </a:extLst>
          </p:cNvPr>
          <p:cNvGrpSpPr/>
          <p:nvPr/>
        </p:nvGrpSpPr>
        <p:grpSpPr>
          <a:xfrm>
            <a:off x="7180051" y="2680761"/>
            <a:ext cx="1612979" cy="1916240"/>
            <a:chOff x="4305462" y="890262"/>
            <a:chExt cx="3504537" cy="3790733"/>
          </a:xfrm>
        </p:grpSpPr>
        <p:grpSp>
          <p:nvGrpSpPr>
            <p:cNvPr id="586" name="Groep 585">
              <a:extLst>
                <a:ext uri="{FF2B5EF4-FFF2-40B4-BE49-F238E27FC236}">
                  <a16:creationId xmlns:a16="http://schemas.microsoft.com/office/drawing/2014/main" id="{6CDF08A9-4FC4-4D2D-980D-0D1A2EDBFF0F}"/>
                </a:ext>
              </a:extLst>
            </p:cNvPr>
            <p:cNvGrpSpPr/>
            <p:nvPr/>
          </p:nvGrpSpPr>
          <p:grpSpPr>
            <a:xfrm>
              <a:off x="4311811" y="890262"/>
              <a:ext cx="3498188" cy="3790733"/>
              <a:chOff x="3987985" y="892131"/>
              <a:chExt cx="3498188" cy="3790733"/>
            </a:xfrm>
          </p:grpSpPr>
          <p:sp>
            <p:nvSpPr>
              <p:cNvPr id="591" name="Rechthoek: afgeronde hoeken 590">
                <a:extLst>
                  <a:ext uri="{FF2B5EF4-FFF2-40B4-BE49-F238E27FC236}">
                    <a16:creationId xmlns:a16="http://schemas.microsoft.com/office/drawing/2014/main" id="{2CA6B3F2-01D0-485C-A692-06317823528A}"/>
                  </a:ext>
                </a:extLst>
              </p:cNvPr>
              <p:cNvSpPr/>
              <p:nvPr/>
            </p:nvSpPr>
            <p:spPr>
              <a:xfrm>
                <a:off x="3991978" y="917444"/>
                <a:ext cx="3475793" cy="3765420"/>
              </a:xfrm>
              <a:prstGeom prst="roundRect">
                <a:avLst>
                  <a:gd name="adj" fmla="val 10727"/>
                </a:avLst>
              </a:prstGeom>
              <a:ln w="2857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1050"/>
              </a:p>
            </p:txBody>
          </p:sp>
          <p:sp>
            <p:nvSpPr>
              <p:cNvPr id="592" name="Rechthoek: afgeronde bovenhoeken 591">
                <a:extLst>
                  <a:ext uri="{FF2B5EF4-FFF2-40B4-BE49-F238E27FC236}">
                    <a16:creationId xmlns:a16="http://schemas.microsoft.com/office/drawing/2014/main" id="{44DA0619-5A34-470D-9AD5-60DBE51200A7}"/>
                  </a:ext>
                </a:extLst>
              </p:cNvPr>
              <p:cNvSpPr/>
              <p:nvPr/>
            </p:nvSpPr>
            <p:spPr>
              <a:xfrm>
                <a:off x="3987985" y="892131"/>
                <a:ext cx="3498188" cy="1010435"/>
              </a:xfrm>
              <a:prstGeom prst="round2SameRect">
                <a:avLst>
                  <a:gd name="adj1" fmla="val 34182"/>
                  <a:gd name="adj2" fmla="val 0"/>
                </a:avLst>
              </a:pr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sz="3000">
                  <a:latin typeface="FlandersArtSans-Bold" panose="00000800000000000000" pitchFamily="2" charset="0"/>
                </a:endParaRPr>
              </a:p>
            </p:txBody>
          </p:sp>
        </p:grpSp>
        <p:sp>
          <p:nvSpPr>
            <p:cNvPr id="587" name="Tekstvak 586">
              <a:extLst>
                <a:ext uri="{FF2B5EF4-FFF2-40B4-BE49-F238E27FC236}">
                  <a16:creationId xmlns:a16="http://schemas.microsoft.com/office/drawing/2014/main" id="{E3B4BAD5-5EF0-438C-8386-790757E9CC3E}"/>
                </a:ext>
              </a:extLst>
            </p:cNvPr>
            <p:cNvSpPr txBox="1"/>
            <p:nvPr/>
          </p:nvSpPr>
          <p:spPr>
            <a:xfrm>
              <a:off x="4305462" y="2055027"/>
              <a:ext cx="3459677" cy="2374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900" err="1">
                  <a:latin typeface="FlandersArtSans-Medium" panose="00000600000000000000" pitchFamily="2" charset="0"/>
                </a:rPr>
                <a:t>Betrokkken</a:t>
              </a:r>
              <a:r>
                <a:rPr lang="nl-BE" sz="900">
                  <a:latin typeface="FlandersArtSans-Medium" panose="00000600000000000000" pitchFamily="2" charset="0"/>
                </a:rPr>
                <a:t> partijen</a:t>
              </a:r>
              <a:endParaRPr lang="nl-BE" sz="2100">
                <a:latin typeface="FlandersArtSans-Medium" panose="00000600000000000000" pitchFamily="2" charset="0"/>
              </a:endParaRPr>
            </a:p>
            <a:p>
              <a:r>
                <a:rPr lang="nl-NL" sz="1050">
                  <a:latin typeface="FlandersArtSans-Regular" panose="00000500000000000000" pitchFamily="2" charset="0"/>
                </a:rPr>
                <a:t>Digitaal Vlaanderen,</a:t>
              </a:r>
            </a:p>
            <a:p>
              <a:r>
                <a:rPr lang="nl-NL" sz="1050">
                  <a:latin typeface="FlandersArtSans-Regular" panose="00000500000000000000" pitchFamily="2" charset="0"/>
                </a:rPr>
                <a:t>Overheden in Vlaanderen, Strategische onderzoekscentra (</a:t>
              </a:r>
              <a:r>
                <a:rPr lang="nl-NL" sz="1050" err="1">
                  <a:latin typeface="FlandersArtSans-Regular" panose="00000500000000000000" pitchFamily="2" charset="0"/>
                </a:rPr>
                <a:t>SOC’s</a:t>
              </a:r>
              <a:r>
                <a:rPr lang="nl-NL" sz="1050">
                  <a:latin typeface="FlandersArtSans-Regular" panose="00000500000000000000" pitchFamily="2" charset="0"/>
                </a:rPr>
                <a:t>), Private sector (</a:t>
              </a:r>
              <a:r>
                <a:rPr lang="nl-NL" sz="1050" err="1">
                  <a:latin typeface="FlandersArtSans-Regular" panose="00000500000000000000" pitchFamily="2" charset="0"/>
                </a:rPr>
                <a:t>cfr</a:t>
              </a:r>
              <a:r>
                <a:rPr lang="nl-NL" sz="1050">
                  <a:latin typeface="FlandersArtSans-Regular" panose="00000500000000000000" pitchFamily="2" charset="0"/>
                </a:rPr>
                <a:t>. ICT dienstverleners)</a:t>
              </a:r>
              <a:endParaRPr lang="nl-BE" sz="1050">
                <a:latin typeface="FlandersArtSans-Regular" panose="00000500000000000000" pitchFamily="2" charset="0"/>
              </a:endParaRPr>
            </a:p>
          </p:txBody>
        </p:sp>
        <p:sp>
          <p:nvSpPr>
            <p:cNvPr id="588" name="Tekstvak 587">
              <a:extLst>
                <a:ext uri="{FF2B5EF4-FFF2-40B4-BE49-F238E27FC236}">
                  <a16:creationId xmlns:a16="http://schemas.microsoft.com/office/drawing/2014/main" id="{BA91DA56-F52D-4CE2-BA22-9067E53E6A82}"/>
                </a:ext>
              </a:extLst>
            </p:cNvPr>
            <p:cNvSpPr txBox="1"/>
            <p:nvPr/>
          </p:nvSpPr>
          <p:spPr>
            <a:xfrm>
              <a:off x="4468513" y="916012"/>
              <a:ext cx="1063414" cy="821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BE" sz="1050">
                  <a:solidFill>
                    <a:schemeClr val="bg1"/>
                  </a:solidFill>
                  <a:latin typeface="FlandersArtSans-Medium" panose="00000600000000000000" pitchFamily="2" charset="0"/>
                </a:rPr>
                <a:t>Q4 2021</a:t>
              </a:r>
            </a:p>
          </p:txBody>
        </p:sp>
        <p:sp>
          <p:nvSpPr>
            <p:cNvPr id="589" name="Tekstvak 588">
              <a:extLst>
                <a:ext uri="{FF2B5EF4-FFF2-40B4-BE49-F238E27FC236}">
                  <a16:creationId xmlns:a16="http://schemas.microsoft.com/office/drawing/2014/main" id="{0F4D76CB-E238-435D-B760-494BBD6D5F64}"/>
                </a:ext>
              </a:extLst>
            </p:cNvPr>
            <p:cNvSpPr txBox="1"/>
            <p:nvPr/>
          </p:nvSpPr>
          <p:spPr>
            <a:xfrm>
              <a:off x="6633105" y="916012"/>
              <a:ext cx="1132032" cy="8219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nl-BE" sz="1050">
                  <a:solidFill>
                    <a:schemeClr val="bg1"/>
                  </a:solidFill>
                  <a:latin typeface="FlandersArtSans-Medium" panose="00000600000000000000" pitchFamily="2" charset="0"/>
                </a:rPr>
                <a:t>Q4 2023</a:t>
              </a:r>
            </a:p>
          </p:txBody>
        </p:sp>
        <p:sp>
          <p:nvSpPr>
            <p:cNvPr id="590" name="Pijl: rechts 589">
              <a:extLst>
                <a:ext uri="{FF2B5EF4-FFF2-40B4-BE49-F238E27FC236}">
                  <a16:creationId xmlns:a16="http://schemas.microsoft.com/office/drawing/2014/main" id="{C0A5A8B9-2334-4CB5-A096-7CF3DEE0AA38}"/>
                </a:ext>
              </a:extLst>
            </p:cNvPr>
            <p:cNvSpPr/>
            <p:nvPr/>
          </p:nvSpPr>
          <p:spPr>
            <a:xfrm>
              <a:off x="5808330" y="1264010"/>
              <a:ext cx="505150" cy="26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48" name="Groep 47">
            <a:extLst>
              <a:ext uri="{FF2B5EF4-FFF2-40B4-BE49-F238E27FC236}">
                <a16:creationId xmlns:a16="http://schemas.microsoft.com/office/drawing/2014/main" id="{F443DE73-1122-458D-90A4-D56748A4B18C}"/>
              </a:ext>
            </a:extLst>
          </p:cNvPr>
          <p:cNvGrpSpPr/>
          <p:nvPr/>
        </p:nvGrpSpPr>
        <p:grpSpPr>
          <a:xfrm>
            <a:off x="5574154" y="513620"/>
            <a:ext cx="2615771" cy="586939"/>
            <a:chOff x="7432204" y="684826"/>
            <a:chExt cx="3487695" cy="782585"/>
          </a:xfrm>
        </p:grpSpPr>
        <p:sp>
          <p:nvSpPr>
            <p:cNvPr id="522" name="Rechthoek: afgeronde hoeken 521">
              <a:extLst>
                <a:ext uri="{FF2B5EF4-FFF2-40B4-BE49-F238E27FC236}">
                  <a16:creationId xmlns:a16="http://schemas.microsoft.com/office/drawing/2014/main" id="{9BEAD168-FF5A-4184-937A-4D6E9ECBB314}"/>
                </a:ext>
              </a:extLst>
            </p:cNvPr>
            <p:cNvSpPr/>
            <p:nvPr/>
          </p:nvSpPr>
          <p:spPr>
            <a:xfrm>
              <a:off x="7432204" y="684826"/>
              <a:ext cx="3221017" cy="782585"/>
            </a:xfrm>
            <a:prstGeom prst="roundRect">
              <a:avLst>
                <a:gd name="adj" fmla="val 9048"/>
              </a:avLst>
            </a:prstGeom>
            <a:solidFill>
              <a:srgbClr val="FFC000"/>
            </a:solidFill>
            <a:ln>
              <a:solidFill>
                <a:srgbClr val="EA8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rtlCol="0" anchor="t" anchorCtr="0"/>
            <a:lstStyle/>
            <a:p>
              <a:pPr marL="604838" lvl="1">
                <a:lnSpc>
                  <a:spcPts val="1875"/>
                </a:lnSpc>
              </a:pPr>
              <a:r>
                <a:rPr lang="nl-BE" sz="2250" b="1">
                  <a:solidFill>
                    <a:srgbClr val="1C1A15"/>
                  </a:solidFill>
                  <a:latin typeface="FlandersArtSerif-Regular"/>
                  <a:cs typeface="Times New Roman" panose="02020603050405020304" pitchFamily="18" charset="0"/>
                </a:rPr>
                <a:t>Raadpleeg</a:t>
              </a:r>
            </a:p>
            <a:p>
              <a:pPr marL="604838" lvl="1">
                <a:lnSpc>
                  <a:spcPts val="1875"/>
                </a:lnSpc>
              </a:pPr>
              <a:r>
                <a:rPr lang="nl-BE" sz="2250" b="1">
                  <a:solidFill>
                    <a:srgbClr val="1C1A15"/>
                  </a:solidFill>
                  <a:latin typeface="FlandersArtSerif-Regular"/>
                  <a:cs typeface="Times New Roman" panose="02020603050405020304" pitchFamily="18" charset="0"/>
                </a:rPr>
                <a:t>componenten</a:t>
              </a:r>
            </a:p>
          </p:txBody>
        </p:sp>
        <p:pic>
          <p:nvPicPr>
            <p:cNvPr id="515" name="Afbeelding 514">
              <a:extLst>
                <a:ext uri="{FF2B5EF4-FFF2-40B4-BE49-F238E27FC236}">
                  <a16:creationId xmlns:a16="http://schemas.microsoft.com/office/drawing/2014/main" id="{0C5AB4E5-73B3-48CC-9003-9747F3D68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520985" y="823037"/>
              <a:ext cx="688063" cy="506163"/>
            </a:xfrm>
            <a:prstGeom prst="rect">
              <a:avLst/>
            </a:prstGeom>
          </p:spPr>
        </p:pic>
        <p:pic>
          <p:nvPicPr>
            <p:cNvPr id="42" name="Afbeelding 41">
              <a:extLst>
                <a:ext uri="{FF2B5EF4-FFF2-40B4-BE49-F238E27FC236}">
                  <a16:creationId xmlns:a16="http://schemas.microsoft.com/office/drawing/2014/main" id="{457E6F2B-9572-409F-BAB5-485EF47F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89501" y="753002"/>
              <a:ext cx="530398" cy="646232"/>
            </a:xfrm>
            <a:prstGeom prst="rect">
              <a:avLst/>
            </a:prstGeom>
          </p:spPr>
        </p:pic>
      </p:grpSp>
      <p:grpSp>
        <p:nvGrpSpPr>
          <p:cNvPr id="47" name="Groep 46">
            <a:extLst>
              <a:ext uri="{FF2B5EF4-FFF2-40B4-BE49-F238E27FC236}">
                <a16:creationId xmlns:a16="http://schemas.microsoft.com/office/drawing/2014/main" id="{162B656A-552C-4A35-ABB2-8799033C8769}"/>
              </a:ext>
            </a:extLst>
          </p:cNvPr>
          <p:cNvGrpSpPr/>
          <p:nvPr/>
        </p:nvGrpSpPr>
        <p:grpSpPr>
          <a:xfrm>
            <a:off x="2644205" y="515808"/>
            <a:ext cx="2588429" cy="586939"/>
            <a:chOff x="3525606" y="687744"/>
            <a:chExt cx="3451239" cy="782585"/>
          </a:xfrm>
        </p:grpSpPr>
        <p:sp>
          <p:nvSpPr>
            <p:cNvPr id="530" name="Rechthoek: afgeronde hoeken 529">
              <a:extLst>
                <a:ext uri="{FF2B5EF4-FFF2-40B4-BE49-F238E27FC236}">
                  <a16:creationId xmlns:a16="http://schemas.microsoft.com/office/drawing/2014/main" id="{91E5F272-C7DF-4649-9BAC-BF643A1410A4}"/>
                </a:ext>
              </a:extLst>
            </p:cNvPr>
            <p:cNvSpPr/>
            <p:nvPr/>
          </p:nvSpPr>
          <p:spPr>
            <a:xfrm>
              <a:off x="3525606" y="687744"/>
              <a:ext cx="3188409" cy="782585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EA8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marL="538163" lvl="1">
                <a:lnSpc>
                  <a:spcPts val="1875"/>
                </a:lnSpc>
              </a:pPr>
              <a:r>
                <a:rPr lang="nl-BE" sz="2250" b="1">
                  <a:solidFill>
                    <a:srgbClr val="1C1A15"/>
                  </a:solidFill>
                  <a:latin typeface="FlandersArtSerif-Regular"/>
                  <a:cs typeface="Times New Roman" panose="02020603050405020304" pitchFamily="18" charset="0"/>
                </a:rPr>
                <a:t>Metadata</a:t>
              </a:r>
            </a:p>
            <a:p>
              <a:pPr marL="538163" lvl="1">
                <a:lnSpc>
                  <a:spcPts val="1875"/>
                </a:lnSpc>
              </a:pPr>
              <a:r>
                <a:rPr lang="nl-BE" sz="2250" b="1">
                  <a:solidFill>
                    <a:srgbClr val="1C1A15"/>
                  </a:solidFill>
                  <a:latin typeface="FlandersArtSerif-Regular"/>
                  <a:cs typeface="Times New Roman" panose="02020603050405020304" pitchFamily="18" charset="0"/>
                </a:rPr>
                <a:t>componenten</a:t>
              </a:r>
            </a:p>
          </p:txBody>
        </p:sp>
        <p:grpSp>
          <p:nvGrpSpPr>
            <p:cNvPr id="647" name="Groep 646">
              <a:extLst>
                <a:ext uri="{FF2B5EF4-FFF2-40B4-BE49-F238E27FC236}">
                  <a16:creationId xmlns:a16="http://schemas.microsoft.com/office/drawing/2014/main" id="{78DC75EE-495F-43EC-B3F1-18B12564647C}"/>
                </a:ext>
              </a:extLst>
            </p:cNvPr>
            <p:cNvGrpSpPr/>
            <p:nvPr/>
          </p:nvGrpSpPr>
          <p:grpSpPr>
            <a:xfrm>
              <a:off x="3670816" y="796774"/>
              <a:ext cx="479350" cy="564525"/>
              <a:chOff x="4882779" y="2676109"/>
              <a:chExt cx="708883" cy="834843"/>
            </a:xfrm>
          </p:grpSpPr>
          <p:pic>
            <p:nvPicPr>
              <p:cNvPr id="648" name="Afbeelding 647">
                <a:extLst>
                  <a:ext uri="{FF2B5EF4-FFF2-40B4-BE49-F238E27FC236}">
                    <a16:creationId xmlns:a16="http://schemas.microsoft.com/office/drawing/2014/main" id="{43E2EC1F-13CE-4ECA-92F4-656CD01B2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2779" y="2676109"/>
                <a:ext cx="632269" cy="627879"/>
              </a:xfrm>
              <a:prstGeom prst="rect">
                <a:avLst/>
              </a:prstGeom>
            </p:spPr>
          </p:pic>
          <p:grpSp>
            <p:nvGrpSpPr>
              <p:cNvPr id="649" name="Groep 648">
                <a:extLst>
                  <a:ext uri="{FF2B5EF4-FFF2-40B4-BE49-F238E27FC236}">
                    <a16:creationId xmlns:a16="http://schemas.microsoft.com/office/drawing/2014/main" id="{5C6CBCA3-95F2-466E-AB2B-5C7691C6766E}"/>
                  </a:ext>
                </a:extLst>
              </p:cNvPr>
              <p:cNvGrpSpPr/>
              <p:nvPr/>
            </p:nvGrpSpPr>
            <p:grpSpPr>
              <a:xfrm>
                <a:off x="4996229" y="2927195"/>
                <a:ext cx="595433" cy="583757"/>
                <a:chOff x="4996229" y="2927195"/>
                <a:chExt cx="595433" cy="583757"/>
              </a:xfrm>
            </p:grpSpPr>
            <p:sp>
              <p:nvSpPr>
                <p:cNvPr id="650" name="Rechthoek: afgeronde hoeken 649">
                  <a:extLst>
                    <a:ext uri="{FF2B5EF4-FFF2-40B4-BE49-F238E27FC236}">
                      <a16:creationId xmlns:a16="http://schemas.microsoft.com/office/drawing/2014/main" id="{C23481E9-B2D4-465D-A1BC-8B31949F64B9}"/>
                    </a:ext>
                  </a:extLst>
                </p:cNvPr>
                <p:cNvSpPr/>
                <p:nvPr/>
              </p:nvSpPr>
              <p:spPr>
                <a:xfrm>
                  <a:off x="5016147" y="3035050"/>
                  <a:ext cx="372985" cy="466837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BE" sz="1050"/>
                </a:p>
              </p:txBody>
            </p:sp>
            <p:pic>
              <p:nvPicPr>
                <p:cNvPr id="651" name="Afbeelding 650">
                  <a:extLst>
                    <a:ext uri="{FF2B5EF4-FFF2-40B4-BE49-F238E27FC236}">
                      <a16:creationId xmlns:a16="http://schemas.microsoft.com/office/drawing/2014/main" id="{D858E12E-223D-48FB-B320-06DD6F13DD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6229" y="2927195"/>
                  <a:ext cx="595433" cy="58375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3" name="Afbeelding 42">
              <a:extLst>
                <a:ext uri="{FF2B5EF4-FFF2-40B4-BE49-F238E27FC236}">
                  <a16:creationId xmlns:a16="http://schemas.microsoft.com/office/drawing/2014/main" id="{20BA5DF3-1DD3-44F4-97E9-F3E1DEA28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452544" y="755920"/>
              <a:ext cx="524301" cy="646232"/>
            </a:xfrm>
            <a:prstGeom prst="rect">
              <a:avLst/>
            </a:prstGeom>
          </p:spPr>
        </p:pic>
      </p:grpSp>
      <p:grpSp>
        <p:nvGrpSpPr>
          <p:cNvPr id="49" name="Groep 48">
            <a:extLst>
              <a:ext uri="{FF2B5EF4-FFF2-40B4-BE49-F238E27FC236}">
                <a16:creationId xmlns:a16="http://schemas.microsoft.com/office/drawing/2014/main" id="{93A96F26-202E-4948-8FC5-83A776BC1A69}"/>
              </a:ext>
            </a:extLst>
          </p:cNvPr>
          <p:cNvGrpSpPr/>
          <p:nvPr/>
        </p:nvGrpSpPr>
        <p:grpSpPr>
          <a:xfrm>
            <a:off x="1764816" y="2463361"/>
            <a:ext cx="2388799" cy="585257"/>
            <a:chOff x="2353088" y="3284481"/>
            <a:chExt cx="3185065" cy="780342"/>
          </a:xfrm>
        </p:grpSpPr>
        <p:sp>
          <p:nvSpPr>
            <p:cNvPr id="438" name="Rechthoek: afgeronde hoeken 437">
              <a:extLst>
                <a:ext uri="{FF2B5EF4-FFF2-40B4-BE49-F238E27FC236}">
                  <a16:creationId xmlns:a16="http://schemas.microsoft.com/office/drawing/2014/main" id="{2059F586-206C-4F7B-9F44-2210134523BF}"/>
                </a:ext>
              </a:extLst>
            </p:cNvPr>
            <p:cNvSpPr/>
            <p:nvPr/>
          </p:nvSpPr>
          <p:spPr>
            <a:xfrm>
              <a:off x="2353088" y="3284481"/>
              <a:ext cx="2918343" cy="780342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EA8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81000" rIns="0" rtlCol="0" anchor="ctr"/>
            <a:lstStyle/>
            <a:p>
              <a:pPr lvl="1">
                <a:lnSpc>
                  <a:spcPts val="1875"/>
                </a:lnSpc>
              </a:pPr>
              <a:r>
                <a:rPr lang="nl-BE" sz="2250" b="1">
                  <a:solidFill>
                    <a:srgbClr val="1C1A15"/>
                  </a:solidFill>
                  <a:latin typeface="FlandersArtSerif-Regular"/>
                  <a:cs typeface="Times New Roman" panose="02020603050405020304" pitchFamily="18" charset="0"/>
                </a:rPr>
                <a:t>Publicatie</a:t>
              </a:r>
            </a:p>
            <a:p>
              <a:pPr lvl="1">
                <a:lnSpc>
                  <a:spcPts val="1875"/>
                </a:lnSpc>
              </a:pPr>
              <a:r>
                <a:rPr lang="nl-BE" sz="2250" b="1">
                  <a:solidFill>
                    <a:srgbClr val="1C1A15"/>
                  </a:solidFill>
                  <a:latin typeface="FlandersArtSerif-Regular"/>
                  <a:cs typeface="Times New Roman" panose="02020603050405020304" pitchFamily="18" charset="0"/>
                </a:rPr>
                <a:t>componenten</a:t>
              </a:r>
              <a:endParaRPr lang="nl-BE" sz="2250">
                <a:solidFill>
                  <a:srgbClr val="080808"/>
                </a:solidFill>
                <a:latin typeface="+mj-lt"/>
              </a:endParaRPr>
            </a:p>
          </p:txBody>
        </p:sp>
        <p:pic>
          <p:nvPicPr>
            <p:cNvPr id="439" name="Afbeelding 438">
              <a:extLst>
                <a:ext uri="{FF2B5EF4-FFF2-40B4-BE49-F238E27FC236}">
                  <a16:creationId xmlns:a16="http://schemas.microsoft.com/office/drawing/2014/main" id="{50621BFE-08D9-4B22-B8E8-7DF4BC643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454242" y="3510385"/>
              <a:ext cx="328535" cy="328535"/>
            </a:xfrm>
            <a:prstGeom prst="rect">
              <a:avLst/>
            </a:prstGeom>
          </p:spPr>
        </p:pic>
        <p:pic>
          <p:nvPicPr>
            <p:cNvPr id="44" name="Afbeelding 43">
              <a:extLst>
                <a:ext uri="{FF2B5EF4-FFF2-40B4-BE49-F238E27FC236}">
                  <a16:creationId xmlns:a16="http://schemas.microsoft.com/office/drawing/2014/main" id="{497E3799-9481-46A6-8DDE-565707D57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013852" y="3354585"/>
              <a:ext cx="524301" cy="640135"/>
            </a:xfrm>
            <a:prstGeom prst="rect">
              <a:avLst/>
            </a:prstGeom>
          </p:spPr>
        </p:pic>
      </p:grpSp>
      <p:grpSp>
        <p:nvGrpSpPr>
          <p:cNvPr id="46" name="Groep 45">
            <a:extLst>
              <a:ext uri="{FF2B5EF4-FFF2-40B4-BE49-F238E27FC236}">
                <a16:creationId xmlns:a16="http://schemas.microsoft.com/office/drawing/2014/main" id="{90878510-AEDE-4952-A945-B9611BC3AC8B}"/>
              </a:ext>
            </a:extLst>
          </p:cNvPr>
          <p:cNvGrpSpPr/>
          <p:nvPr/>
        </p:nvGrpSpPr>
        <p:grpSpPr>
          <a:xfrm>
            <a:off x="486113" y="841125"/>
            <a:ext cx="2146292" cy="578418"/>
            <a:chOff x="648150" y="1121500"/>
            <a:chExt cx="2861723" cy="771224"/>
          </a:xfrm>
        </p:grpSpPr>
        <p:sp>
          <p:nvSpPr>
            <p:cNvPr id="455" name="Rechthoek: afgeronde hoeken 454">
              <a:extLst>
                <a:ext uri="{FF2B5EF4-FFF2-40B4-BE49-F238E27FC236}">
                  <a16:creationId xmlns:a16="http://schemas.microsoft.com/office/drawing/2014/main" id="{A913A922-28D3-4D64-928C-D25D4948F2E3}"/>
                </a:ext>
              </a:extLst>
            </p:cNvPr>
            <p:cNvSpPr/>
            <p:nvPr/>
          </p:nvSpPr>
          <p:spPr>
            <a:xfrm>
              <a:off x="648150" y="1121500"/>
              <a:ext cx="2623669" cy="77122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EA8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97000" tIns="0" rIns="0" rtlCol="0" anchor="ctr"/>
            <a:lstStyle/>
            <a:p>
              <a:r>
                <a:rPr lang="nl-BE" sz="2250" b="1">
                  <a:solidFill>
                    <a:srgbClr val="1C1A15"/>
                  </a:solidFill>
                  <a:latin typeface="FlandersArtSerif-Regular"/>
                  <a:cs typeface="Times New Roman" panose="02020603050405020304" pitchFamily="18" charset="0"/>
                </a:rPr>
                <a:t>Standaarden</a:t>
              </a:r>
            </a:p>
          </p:txBody>
        </p:sp>
        <p:pic>
          <p:nvPicPr>
            <p:cNvPr id="456" name="Afbeelding 455">
              <a:extLst>
                <a:ext uri="{FF2B5EF4-FFF2-40B4-BE49-F238E27FC236}">
                  <a16:creationId xmlns:a16="http://schemas.microsoft.com/office/drawing/2014/main" id="{F7C9C8F8-8F17-46B0-AF61-D28229BD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838" b="94302" l="9524" r="89524">
                          <a14:foregroundMark x1="34603" y1="37037" x2="34603" y2="34758"/>
                          <a14:foregroundMark x1="42222" y1="35328" x2="45714" y2="37607"/>
                          <a14:foregroundMark x1="55556" y1="35043" x2="54603" y2="39601"/>
                          <a14:foregroundMark x1="66032" y1="35043" x2="64762" y2="38462"/>
                          <a14:foregroundMark x1="46984" y1="6838" x2="58413" y2="6838"/>
                          <a14:foregroundMark x1="40635" y1="91168" x2="40000" y2="92308"/>
                          <a14:foregroundMark x1="60635" y1="93732" x2="60000" y2="943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7499" y="1317520"/>
              <a:ext cx="355789" cy="379185"/>
            </a:xfrm>
            <a:prstGeom prst="rect">
              <a:avLst/>
            </a:prstGeom>
          </p:spPr>
        </p:pic>
        <p:pic>
          <p:nvPicPr>
            <p:cNvPr id="45" name="Afbeelding 44">
              <a:extLst>
                <a:ext uri="{FF2B5EF4-FFF2-40B4-BE49-F238E27FC236}">
                  <a16:creationId xmlns:a16="http://schemas.microsoft.com/office/drawing/2014/main" id="{E9A09338-8D6F-4C93-B0DA-3059E81D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040440" y="1183996"/>
              <a:ext cx="469433" cy="646232"/>
            </a:xfrm>
            <a:prstGeom prst="rect">
              <a:avLst/>
            </a:prstGeom>
          </p:spPr>
        </p:pic>
      </p:grpSp>
      <p:cxnSp>
        <p:nvCxnSpPr>
          <p:cNvPr id="214" name="Rechte verbindingslijn met pijl 213">
            <a:extLst>
              <a:ext uri="{FF2B5EF4-FFF2-40B4-BE49-F238E27FC236}">
                <a16:creationId xmlns:a16="http://schemas.microsoft.com/office/drawing/2014/main" id="{ABF463CD-289C-47A3-A8CB-DE2E5092DECB}"/>
              </a:ext>
            </a:extLst>
          </p:cNvPr>
          <p:cNvCxnSpPr>
            <a:cxnSpLocks/>
            <a:stCxn id="284" idx="1"/>
            <a:endCxn id="213" idx="3"/>
          </p:cNvCxnSpPr>
          <p:nvPr/>
        </p:nvCxnSpPr>
        <p:spPr>
          <a:xfrm flipH="1">
            <a:off x="7381845" y="2084398"/>
            <a:ext cx="870196" cy="1"/>
          </a:xfrm>
          <a:prstGeom prst="straightConnector1">
            <a:avLst/>
          </a:prstGeom>
          <a:ln w="38100">
            <a:solidFill>
              <a:srgbClr val="56B9A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7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>
                <a:solidFill>
                  <a:srgbClr val="000000"/>
                </a:solidFill>
                <a:ea typeface="Arial"/>
                <a:cs typeface="Arial"/>
                <a:sym typeface="Arial"/>
              </a:rPr>
              <a:t>Linked</a:t>
            </a:r>
            <a:r>
              <a:rPr lang="en"/>
              <a:t> </a:t>
            </a:r>
            <a:r>
              <a:rPr lang="en" sz="3200" b="1">
                <a:solidFill>
                  <a:srgbClr val="000000"/>
                </a:solidFill>
                <a:ea typeface="Arial"/>
                <a:cs typeface="Arial"/>
                <a:sym typeface="Arial"/>
              </a:rPr>
              <a:t>Data Event Streams</a:t>
            </a:r>
            <a:endParaRPr/>
          </a:p>
        </p:txBody>
      </p:sp>
      <p:sp>
        <p:nvSpPr>
          <p:cNvPr id="462" name="Google Shape;462;p76"/>
          <p:cNvSpPr txBox="1">
            <a:spLocks noGrp="1"/>
          </p:cNvSpPr>
          <p:nvPr>
            <p:ph type="body" idx="1"/>
          </p:nvPr>
        </p:nvSpPr>
        <p:spPr>
          <a:xfrm>
            <a:off x="475787" y="903428"/>
            <a:ext cx="80640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err="1"/>
              <a:t>zorgen</a:t>
            </a:r>
            <a:r>
              <a:rPr lang="en"/>
              <a:t> </a:t>
            </a:r>
            <a:r>
              <a:rPr lang="en" err="1"/>
              <a:t>ervoor</a:t>
            </a:r>
            <a:r>
              <a:rPr lang="en"/>
              <a:t> </a:t>
            </a:r>
            <a:r>
              <a:rPr lang="en" err="1"/>
              <a:t>dat</a:t>
            </a:r>
            <a:r>
              <a:rPr lang="en"/>
              <a:t> </a:t>
            </a:r>
            <a:r>
              <a:rPr lang="en" err="1"/>
              <a:t>iedereen</a:t>
            </a:r>
            <a:r>
              <a:rPr lang="en"/>
              <a:t> </a:t>
            </a:r>
            <a:r>
              <a:rPr lang="en" err="1"/>
              <a:t>kan</a:t>
            </a:r>
            <a:r>
              <a:rPr lang="en"/>
              <a:t> </a:t>
            </a:r>
            <a:r>
              <a:rPr lang="en" err="1"/>
              <a:t>repliceren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in-sync </a:t>
            </a:r>
            <a:r>
              <a:rPr lang="en" err="1"/>
              <a:t>kan</a:t>
            </a:r>
            <a:r>
              <a:rPr lang="en"/>
              <a:t> </a:t>
            </a:r>
            <a:r>
              <a:rPr lang="en" err="1"/>
              <a:t>blijven</a:t>
            </a:r>
            <a:r>
              <a:rPr lang="en"/>
              <a:t> met </a:t>
            </a:r>
            <a:r>
              <a:rPr lang="en" err="1"/>
              <a:t>objecten</a:t>
            </a:r>
            <a:r>
              <a:rPr lang="en"/>
              <a:t> </a:t>
            </a:r>
            <a:r>
              <a:rPr lang="en" err="1"/>
              <a:t>gedocumenteerd</a:t>
            </a:r>
            <a:r>
              <a:rPr lang="en"/>
              <a:t> </a:t>
            </a:r>
            <a:r>
              <a:rPr lang="en" err="1"/>
              <a:t>mbv</a:t>
            </a:r>
            <a:r>
              <a:rPr lang="en"/>
              <a:t> Linked Data</a:t>
            </a:r>
          </a:p>
          <a:p>
            <a:pPr marL="342900" indent="-342900"/>
            <a:endParaRPr lang="en"/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Al </a:t>
            </a:r>
            <a:r>
              <a:rPr lang="en" err="1"/>
              <a:t>een</a:t>
            </a:r>
            <a:r>
              <a:rPr lang="en"/>
              <a:t> EU </a:t>
            </a:r>
            <a:r>
              <a:rPr lang="en" err="1"/>
              <a:t>specificatie</a:t>
            </a:r>
            <a:r>
              <a:rPr lang="en"/>
              <a:t>: </a:t>
            </a:r>
            <a:r>
              <a:rPr lang="en">
                <a:hlinkClick r:id="rId3"/>
              </a:rPr>
              <a:t>https://w3id.org/ldes/specification</a:t>
            </a:r>
            <a:endParaRPr lang="en"/>
          </a:p>
          <a:p>
            <a:pPr lvl="1"/>
            <a:r>
              <a:rPr lang="en" err="1">
                <a:solidFill>
                  <a:srgbClr val="373636"/>
                </a:solidFill>
              </a:rPr>
              <a:t>Uit</a:t>
            </a:r>
            <a:r>
              <a:rPr lang="en">
                <a:solidFill>
                  <a:srgbClr val="373636"/>
                </a:solidFill>
              </a:rPr>
              <a:t> </a:t>
            </a:r>
            <a:r>
              <a:rPr lang="en" err="1">
                <a:solidFill>
                  <a:srgbClr val="373636"/>
                </a:solidFill>
              </a:rPr>
              <a:t>te</a:t>
            </a:r>
            <a:r>
              <a:rPr lang="en">
                <a:solidFill>
                  <a:srgbClr val="373636"/>
                </a:solidFill>
              </a:rPr>
              <a:t> </a:t>
            </a:r>
            <a:r>
              <a:rPr lang="en" err="1">
                <a:solidFill>
                  <a:srgbClr val="373636"/>
                </a:solidFill>
              </a:rPr>
              <a:t>breiden</a:t>
            </a:r>
            <a:r>
              <a:rPr lang="en">
                <a:solidFill>
                  <a:srgbClr val="373636"/>
                </a:solidFill>
              </a:rPr>
              <a:t> </a:t>
            </a:r>
            <a:r>
              <a:rPr lang="en" err="1">
                <a:solidFill>
                  <a:srgbClr val="373636"/>
                </a:solidFill>
              </a:rPr>
              <a:t>voor</a:t>
            </a:r>
            <a:r>
              <a:rPr lang="en">
                <a:solidFill>
                  <a:srgbClr val="373636"/>
                </a:solidFill>
              </a:rPr>
              <a:t> de “</a:t>
            </a:r>
            <a:r>
              <a:rPr lang="en" err="1">
                <a:solidFill>
                  <a:srgbClr val="373636"/>
                </a:solidFill>
              </a:rPr>
              <a:t>Vlaamse</a:t>
            </a:r>
            <a:r>
              <a:rPr lang="en">
                <a:solidFill>
                  <a:srgbClr val="373636"/>
                </a:solidFill>
              </a:rPr>
              <a:t> Data Space”</a:t>
            </a:r>
          </a:p>
          <a:p>
            <a:pPr lvl="1"/>
            <a:r>
              <a:rPr lang="en">
                <a:solidFill>
                  <a:srgbClr val="373636"/>
                </a:solidFill>
              </a:rPr>
              <a:t>Een LDES = </a:t>
            </a:r>
            <a:r>
              <a:rPr lang="en" err="1">
                <a:solidFill>
                  <a:srgbClr val="373636"/>
                </a:solidFill>
              </a:rPr>
              <a:t>een</a:t>
            </a:r>
            <a:r>
              <a:rPr lang="en">
                <a:solidFill>
                  <a:srgbClr val="373636"/>
                </a:solidFill>
              </a:rPr>
              <a:t> </a:t>
            </a:r>
            <a:r>
              <a:rPr lang="en" err="1">
                <a:solidFill>
                  <a:srgbClr val="373636"/>
                </a:solidFill>
              </a:rPr>
              <a:t>altijd</a:t>
            </a:r>
            <a:r>
              <a:rPr lang="en">
                <a:solidFill>
                  <a:srgbClr val="373636"/>
                </a:solidFill>
              </a:rPr>
              <a:t> </a:t>
            </a:r>
            <a:r>
              <a:rPr lang="en" err="1">
                <a:solidFill>
                  <a:srgbClr val="373636"/>
                </a:solidFill>
              </a:rPr>
              <a:t>groeiende</a:t>
            </a:r>
            <a:r>
              <a:rPr lang="en">
                <a:solidFill>
                  <a:srgbClr val="373636"/>
                </a:solidFill>
              </a:rPr>
              <a:t> </a:t>
            </a:r>
            <a:r>
              <a:rPr lang="en" err="1">
                <a:solidFill>
                  <a:srgbClr val="373636"/>
                </a:solidFill>
              </a:rPr>
              <a:t>collectie</a:t>
            </a:r>
            <a:r>
              <a:rPr lang="en">
                <a:solidFill>
                  <a:srgbClr val="373636"/>
                </a:solidFill>
              </a:rPr>
              <a:t> van </a:t>
            </a:r>
            <a:r>
              <a:rPr lang="en" err="1">
                <a:solidFill>
                  <a:srgbClr val="373636"/>
                </a:solidFill>
              </a:rPr>
              <a:t>objecten</a:t>
            </a:r>
            <a:endParaRPr lang="en">
              <a:solidFill>
                <a:srgbClr val="37363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7EF0-1485-43AC-BE03-7076B12C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7916865" cy="837000"/>
          </a:xfrm>
        </p:spPr>
        <p:txBody>
          <a:bodyPr/>
          <a:lstStyle/>
          <a:p>
            <a:r>
              <a:rPr lang="en-US"/>
              <a:t>In </a:t>
            </a:r>
            <a:r>
              <a:rPr lang="en-US" err="1"/>
              <a:t>plaats</a:t>
            </a:r>
            <a:r>
              <a:rPr lang="en-US"/>
              <a:t> van </a:t>
            </a:r>
            <a:r>
              <a:rPr lang="en-US" err="1"/>
              <a:t>een</a:t>
            </a:r>
            <a:r>
              <a:rPr lang="en-US"/>
              <a:t> hele querying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76852-A1EE-4A4A-BDDD-6E38707A2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3388" y="4486539"/>
            <a:ext cx="5533989" cy="378102"/>
          </a:xfrm>
        </p:spPr>
        <p:txBody>
          <a:bodyPr/>
          <a:lstStyle/>
          <a:p>
            <a:pPr marL="102870" indent="0">
              <a:buNone/>
            </a:pPr>
            <a:r>
              <a:rPr lang="en-US" err="1"/>
              <a:t>Ideale</a:t>
            </a:r>
            <a:r>
              <a:rPr lang="en-US"/>
              <a:t> setting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“maintenance hell”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BD3A8-5B6A-4B93-AA54-4C87C893317C}"/>
              </a:ext>
            </a:extLst>
          </p:cNvPr>
          <p:cNvSpPr/>
          <p:nvPr/>
        </p:nvSpPr>
        <p:spPr>
          <a:xfrm>
            <a:off x="3524035" y="977971"/>
            <a:ext cx="1457645" cy="9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Data dump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698043-C0BD-4B6C-B890-2D95119866E2}"/>
              </a:ext>
            </a:extLst>
          </p:cNvPr>
          <p:cNvCxnSpPr/>
          <p:nvPr/>
        </p:nvCxnSpPr>
        <p:spPr>
          <a:xfrm>
            <a:off x="796566" y="3092199"/>
            <a:ext cx="7352443" cy="3210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8BE6E61-D3C3-44C4-96B0-33B477F8AD90}"/>
              </a:ext>
            </a:extLst>
          </p:cNvPr>
          <p:cNvSpPr/>
          <p:nvPr/>
        </p:nvSpPr>
        <p:spPr>
          <a:xfrm>
            <a:off x="1860905" y="2165919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SPARQL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00A44-2EE2-4940-98DF-51B7B747BA08}"/>
              </a:ext>
            </a:extLst>
          </p:cNvPr>
          <p:cNvSpPr/>
          <p:nvPr/>
        </p:nvSpPr>
        <p:spPr>
          <a:xfrm>
            <a:off x="1860904" y="3552930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App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3EAF8C-108B-4107-A829-53D36E3B3778}"/>
              </a:ext>
            </a:extLst>
          </p:cNvPr>
          <p:cNvSpPr/>
          <p:nvPr/>
        </p:nvSpPr>
        <p:spPr>
          <a:xfrm>
            <a:off x="3684566" y="3552929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App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F18A8-4635-4F5B-B200-8CBC0F054E1C}"/>
              </a:ext>
            </a:extLst>
          </p:cNvPr>
          <p:cNvSpPr/>
          <p:nvPr/>
        </p:nvSpPr>
        <p:spPr>
          <a:xfrm>
            <a:off x="5508229" y="3552928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App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842F6A-0DFE-4758-A29E-44C368432707}"/>
              </a:ext>
            </a:extLst>
          </p:cNvPr>
          <p:cNvSpPr/>
          <p:nvPr/>
        </p:nvSpPr>
        <p:spPr>
          <a:xfrm>
            <a:off x="3684565" y="2198023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WFS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1AF57E-0C88-4DCB-82CC-CD4310409ABE}"/>
              </a:ext>
            </a:extLst>
          </p:cNvPr>
          <p:cNvSpPr/>
          <p:nvPr/>
        </p:nvSpPr>
        <p:spPr>
          <a:xfrm>
            <a:off x="5508229" y="2198023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Autocompletion</a:t>
            </a:r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DF848C-9D97-4164-8557-A909B1F1FE90}"/>
              </a:ext>
            </a:extLst>
          </p:cNvPr>
          <p:cNvCxnSpPr/>
          <p:nvPr/>
        </p:nvCxnSpPr>
        <p:spPr>
          <a:xfrm>
            <a:off x="4281755" y="1889804"/>
            <a:ext cx="8991" cy="3043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25667F-EBBD-49A9-8051-88E146209A1B}"/>
              </a:ext>
            </a:extLst>
          </p:cNvPr>
          <p:cNvCxnSpPr>
            <a:cxnSpLocks/>
          </p:cNvCxnSpPr>
          <p:nvPr/>
        </p:nvCxnSpPr>
        <p:spPr>
          <a:xfrm>
            <a:off x="4294598" y="1921910"/>
            <a:ext cx="1209782" cy="2658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1EBF7D-3092-4480-9877-2EDF00947B29}"/>
              </a:ext>
            </a:extLst>
          </p:cNvPr>
          <p:cNvCxnSpPr>
            <a:cxnSpLocks/>
          </p:cNvCxnSpPr>
          <p:nvPr/>
        </p:nvCxnSpPr>
        <p:spPr>
          <a:xfrm flipH="1">
            <a:off x="3128479" y="1921910"/>
            <a:ext cx="1140433" cy="2401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70AE73-7BAF-406D-9593-90A1338C6F2C}"/>
              </a:ext>
            </a:extLst>
          </p:cNvPr>
          <p:cNvCxnSpPr>
            <a:cxnSpLocks/>
          </p:cNvCxnSpPr>
          <p:nvPr/>
        </p:nvCxnSpPr>
        <p:spPr>
          <a:xfrm flipH="1">
            <a:off x="4419169" y="2859427"/>
            <a:ext cx="3853" cy="7281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F46EB8-BBA2-4252-8770-E584C9AF23D4}"/>
              </a:ext>
            </a:extLst>
          </p:cNvPr>
          <p:cNvCxnSpPr>
            <a:cxnSpLocks/>
          </p:cNvCxnSpPr>
          <p:nvPr/>
        </p:nvCxnSpPr>
        <p:spPr>
          <a:xfrm flipH="1">
            <a:off x="2589084" y="2814477"/>
            <a:ext cx="3853" cy="7281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3ECF4B-3577-4E33-A9BD-1FC3210DB043}"/>
              </a:ext>
            </a:extLst>
          </p:cNvPr>
          <p:cNvCxnSpPr>
            <a:cxnSpLocks/>
          </p:cNvCxnSpPr>
          <p:nvPr/>
        </p:nvCxnSpPr>
        <p:spPr>
          <a:xfrm flipH="1">
            <a:off x="6236409" y="2859426"/>
            <a:ext cx="3853" cy="7281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44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C91F-9AF3-40FC-A89F-B56307AF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 in </a:t>
            </a:r>
            <a:r>
              <a:rPr lang="en-US" err="1"/>
              <a:t>plaats</a:t>
            </a:r>
            <a:r>
              <a:rPr lang="en-US"/>
              <a:t> van </a:t>
            </a:r>
            <a:r>
              <a:rPr lang="en-US" err="1"/>
              <a:t>een</a:t>
            </a:r>
            <a:r>
              <a:rPr lang="en-US"/>
              <a:t> data dump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C981A-7EA7-47EA-978A-7F24531B1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6462" y="4441591"/>
            <a:ext cx="5456931" cy="480843"/>
          </a:xfrm>
        </p:spPr>
        <p:txBody>
          <a:bodyPr/>
          <a:lstStyle/>
          <a:p>
            <a:pPr marL="102870" indent="0" algn="ctr">
              <a:buNone/>
            </a:pPr>
            <a:r>
              <a:rPr lang="en-US" err="1"/>
              <a:t>Ideale</a:t>
            </a:r>
            <a:r>
              <a:rPr lang="en-US"/>
              <a:t> setting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 “replication hell”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15058-6EFA-4EE3-A912-C5404F745FF8}"/>
              </a:ext>
            </a:extLst>
          </p:cNvPr>
          <p:cNvSpPr/>
          <p:nvPr/>
        </p:nvSpPr>
        <p:spPr>
          <a:xfrm>
            <a:off x="3524035" y="977971"/>
            <a:ext cx="1457645" cy="91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Data dump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79AE78-4B4A-49C0-B65B-4525B9E3D504}"/>
              </a:ext>
            </a:extLst>
          </p:cNvPr>
          <p:cNvCxnSpPr/>
          <p:nvPr/>
        </p:nvCxnSpPr>
        <p:spPr>
          <a:xfrm>
            <a:off x="770881" y="2283109"/>
            <a:ext cx="7352443" cy="3210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520C6B6-686A-49B1-B682-13111600F935}"/>
              </a:ext>
            </a:extLst>
          </p:cNvPr>
          <p:cNvSpPr/>
          <p:nvPr/>
        </p:nvSpPr>
        <p:spPr>
          <a:xfrm>
            <a:off x="1860905" y="2692470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SPARQL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14B6E4-0E03-4591-8561-D171A217983D}"/>
              </a:ext>
            </a:extLst>
          </p:cNvPr>
          <p:cNvSpPr/>
          <p:nvPr/>
        </p:nvSpPr>
        <p:spPr>
          <a:xfrm>
            <a:off x="1860904" y="3552930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App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2652A-916B-4A21-BF2F-79CF91EA4613}"/>
              </a:ext>
            </a:extLst>
          </p:cNvPr>
          <p:cNvSpPr/>
          <p:nvPr/>
        </p:nvSpPr>
        <p:spPr>
          <a:xfrm>
            <a:off x="3684566" y="3552929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App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73F640-1A3D-4148-B8AB-DC3C8F24D3EF}"/>
              </a:ext>
            </a:extLst>
          </p:cNvPr>
          <p:cNvSpPr/>
          <p:nvPr/>
        </p:nvSpPr>
        <p:spPr>
          <a:xfrm>
            <a:off x="5508229" y="3552928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App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0D05E-78B3-433E-9F05-E07CD15CF7FF}"/>
              </a:ext>
            </a:extLst>
          </p:cNvPr>
          <p:cNvSpPr/>
          <p:nvPr/>
        </p:nvSpPr>
        <p:spPr>
          <a:xfrm>
            <a:off x="3684565" y="2724574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WFS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965307-81B5-4CB1-964A-3186012E9C81}"/>
              </a:ext>
            </a:extLst>
          </p:cNvPr>
          <p:cNvSpPr/>
          <p:nvPr/>
        </p:nvSpPr>
        <p:spPr>
          <a:xfrm>
            <a:off x="5508229" y="2724574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Autocompletion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CBCB3F-BC1D-4FC5-88D9-56E1AA71FC91}"/>
              </a:ext>
            </a:extLst>
          </p:cNvPr>
          <p:cNvCxnSpPr/>
          <p:nvPr/>
        </p:nvCxnSpPr>
        <p:spPr>
          <a:xfrm>
            <a:off x="4281755" y="1896225"/>
            <a:ext cx="105311" cy="8180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84BBCC-0F43-4965-BDF3-B76F65A2F77E}"/>
              </a:ext>
            </a:extLst>
          </p:cNvPr>
          <p:cNvCxnSpPr>
            <a:cxnSpLocks/>
          </p:cNvCxnSpPr>
          <p:nvPr/>
        </p:nvCxnSpPr>
        <p:spPr>
          <a:xfrm>
            <a:off x="4307440" y="1921910"/>
            <a:ext cx="1941816" cy="7988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B4184A-E0B8-4CBA-927D-C9075F4B5AE1}"/>
              </a:ext>
            </a:extLst>
          </p:cNvPr>
          <p:cNvCxnSpPr>
            <a:cxnSpLocks/>
          </p:cNvCxnSpPr>
          <p:nvPr/>
        </p:nvCxnSpPr>
        <p:spPr>
          <a:xfrm flipH="1">
            <a:off x="2672564" y="1921910"/>
            <a:ext cx="1596348" cy="7667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A7C80A-49C4-4C29-A9B6-460560F41257}"/>
              </a:ext>
            </a:extLst>
          </p:cNvPr>
          <p:cNvCxnSpPr>
            <a:cxnSpLocks/>
          </p:cNvCxnSpPr>
          <p:nvPr/>
        </p:nvCxnSpPr>
        <p:spPr>
          <a:xfrm>
            <a:off x="2618624" y="3334606"/>
            <a:ext cx="2568" cy="2337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1E2F49-CBC6-4378-9724-3D9FBAA70B98}"/>
              </a:ext>
            </a:extLst>
          </p:cNvPr>
          <p:cNvCxnSpPr>
            <a:cxnSpLocks/>
          </p:cNvCxnSpPr>
          <p:nvPr/>
        </p:nvCxnSpPr>
        <p:spPr>
          <a:xfrm>
            <a:off x="4416601" y="3353870"/>
            <a:ext cx="2568" cy="2337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D64D54-7130-4C8F-840D-6D8AEDFD0FC0}"/>
              </a:ext>
            </a:extLst>
          </p:cNvPr>
          <p:cNvCxnSpPr>
            <a:cxnSpLocks/>
          </p:cNvCxnSpPr>
          <p:nvPr/>
        </p:nvCxnSpPr>
        <p:spPr>
          <a:xfrm>
            <a:off x="6265949" y="3353869"/>
            <a:ext cx="2568" cy="2337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12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A16621-A254-4F9F-B4CB-771941526547}"/>
              </a:ext>
            </a:extLst>
          </p:cNvPr>
          <p:cNvCxnSpPr/>
          <p:nvPr/>
        </p:nvCxnSpPr>
        <p:spPr>
          <a:xfrm flipV="1">
            <a:off x="2588125" y="1579330"/>
            <a:ext cx="3238928" cy="2953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0ABCFA0-C6D6-4267-8404-E498BC2D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Een Linked Data Event Stream</a:t>
            </a:r>
            <a:br>
              <a:rPr lang="en-US"/>
            </a:br>
            <a:r>
              <a:rPr lang="en-US" sz="2400" err="1"/>
              <a:t>blijft</a:t>
            </a:r>
            <a:r>
              <a:rPr lang="en-US" sz="2400"/>
              <a:t> </a:t>
            </a:r>
            <a:r>
              <a:rPr lang="en-US" sz="2400" err="1"/>
              <a:t>altijd</a:t>
            </a:r>
            <a:r>
              <a:rPr lang="en-US" sz="2400"/>
              <a:t> in-sync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1C229A-1005-4D14-8AD3-BB87F01599F2}"/>
              </a:ext>
            </a:extLst>
          </p:cNvPr>
          <p:cNvSpPr/>
          <p:nvPr/>
        </p:nvSpPr>
        <p:spPr>
          <a:xfrm>
            <a:off x="3196546" y="1421045"/>
            <a:ext cx="481601" cy="346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Proxima Nova"/>
                <a:ea typeface="+mn-lt"/>
                <a:cs typeface="+mn-lt"/>
              </a:rPr>
              <a:t>𝚫</a:t>
            </a:r>
            <a:endParaRPr lang="en-US" sz="2000">
              <a:solidFill>
                <a:schemeClr val="tx1"/>
              </a:solidFill>
              <a:latin typeface="Proxima Nova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D135DA-0A01-44ED-8EF0-94AA42A5D6E3}"/>
              </a:ext>
            </a:extLst>
          </p:cNvPr>
          <p:cNvCxnSpPr/>
          <p:nvPr/>
        </p:nvCxnSpPr>
        <p:spPr>
          <a:xfrm>
            <a:off x="770881" y="2283109"/>
            <a:ext cx="7352443" cy="3210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78F29-EBC3-4BCE-80D1-26A5846C7D59}"/>
              </a:ext>
            </a:extLst>
          </p:cNvPr>
          <p:cNvSpPr/>
          <p:nvPr/>
        </p:nvSpPr>
        <p:spPr>
          <a:xfrm>
            <a:off x="1860905" y="2692470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SPARQL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C06B88-CCBC-4586-A373-40C951CCECFB}"/>
              </a:ext>
            </a:extLst>
          </p:cNvPr>
          <p:cNvSpPr/>
          <p:nvPr/>
        </p:nvSpPr>
        <p:spPr>
          <a:xfrm>
            <a:off x="1860904" y="3552930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App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2A27DB-C0EE-4E33-ADAB-F3C05BFC188A}"/>
              </a:ext>
            </a:extLst>
          </p:cNvPr>
          <p:cNvSpPr/>
          <p:nvPr/>
        </p:nvSpPr>
        <p:spPr>
          <a:xfrm>
            <a:off x="3684566" y="3552929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App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9C12C-4141-4994-9ABE-4957D0E01C1A}"/>
              </a:ext>
            </a:extLst>
          </p:cNvPr>
          <p:cNvSpPr/>
          <p:nvPr/>
        </p:nvSpPr>
        <p:spPr>
          <a:xfrm>
            <a:off x="5508229" y="3552928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App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5448B-B813-4A65-BF51-36D12A574A90}"/>
              </a:ext>
            </a:extLst>
          </p:cNvPr>
          <p:cNvSpPr/>
          <p:nvPr/>
        </p:nvSpPr>
        <p:spPr>
          <a:xfrm>
            <a:off x="3684565" y="2724574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WFS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6E9DF6-EB5C-4612-BDB2-CBBEE6ADC190}"/>
              </a:ext>
            </a:extLst>
          </p:cNvPr>
          <p:cNvSpPr/>
          <p:nvPr/>
        </p:nvSpPr>
        <p:spPr>
          <a:xfrm>
            <a:off x="5508229" y="2724574"/>
            <a:ext cx="1457645" cy="661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Proxima Nova"/>
                <a:cs typeface="Arial"/>
              </a:rPr>
              <a:t>Autocompletion</a:t>
            </a:r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ACAB05-28FA-4DFB-8B07-B71051E04BCF}"/>
              </a:ext>
            </a:extLst>
          </p:cNvPr>
          <p:cNvCxnSpPr/>
          <p:nvPr/>
        </p:nvCxnSpPr>
        <p:spPr>
          <a:xfrm>
            <a:off x="4281755" y="1896225"/>
            <a:ext cx="105311" cy="8180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821AEB-BC5A-486F-A70E-F23723BA025F}"/>
              </a:ext>
            </a:extLst>
          </p:cNvPr>
          <p:cNvCxnSpPr>
            <a:cxnSpLocks/>
          </p:cNvCxnSpPr>
          <p:nvPr/>
        </p:nvCxnSpPr>
        <p:spPr>
          <a:xfrm>
            <a:off x="4307440" y="1921910"/>
            <a:ext cx="1941816" cy="7988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2A1DF9-A264-4208-90C4-99C8611EAAE8}"/>
              </a:ext>
            </a:extLst>
          </p:cNvPr>
          <p:cNvCxnSpPr>
            <a:cxnSpLocks/>
          </p:cNvCxnSpPr>
          <p:nvPr/>
        </p:nvCxnSpPr>
        <p:spPr>
          <a:xfrm flipH="1">
            <a:off x="2672564" y="1921910"/>
            <a:ext cx="1596348" cy="7667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7FBD2C-E348-4A3C-850D-1CF4EDE2506B}"/>
              </a:ext>
            </a:extLst>
          </p:cNvPr>
          <p:cNvCxnSpPr>
            <a:cxnSpLocks/>
          </p:cNvCxnSpPr>
          <p:nvPr/>
        </p:nvCxnSpPr>
        <p:spPr>
          <a:xfrm>
            <a:off x="2618624" y="3334606"/>
            <a:ext cx="2568" cy="2337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BBFF02-427C-4C39-B1D8-59175DC13BB7}"/>
              </a:ext>
            </a:extLst>
          </p:cNvPr>
          <p:cNvCxnSpPr>
            <a:cxnSpLocks/>
          </p:cNvCxnSpPr>
          <p:nvPr/>
        </p:nvCxnSpPr>
        <p:spPr>
          <a:xfrm>
            <a:off x="4416601" y="3353870"/>
            <a:ext cx="2568" cy="2337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D6E692-785C-4D4C-A139-8BAB766962BE}"/>
              </a:ext>
            </a:extLst>
          </p:cNvPr>
          <p:cNvCxnSpPr>
            <a:cxnSpLocks/>
          </p:cNvCxnSpPr>
          <p:nvPr/>
        </p:nvCxnSpPr>
        <p:spPr>
          <a:xfrm>
            <a:off x="6265949" y="3353869"/>
            <a:ext cx="2568" cy="2337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E57619F-E3C7-491D-8886-A444850A9D31}"/>
              </a:ext>
            </a:extLst>
          </p:cNvPr>
          <p:cNvSpPr/>
          <p:nvPr/>
        </p:nvSpPr>
        <p:spPr>
          <a:xfrm>
            <a:off x="3748782" y="1421045"/>
            <a:ext cx="481601" cy="346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Proxima Nova"/>
                <a:ea typeface="+mn-lt"/>
                <a:cs typeface="+mn-lt"/>
              </a:rPr>
              <a:t>𝚫</a:t>
            </a:r>
            <a:endParaRPr lang="en-US" sz="2000">
              <a:solidFill>
                <a:schemeClr val="tx1"/>
              </a:solidFill>
              <a:latin typeface="Proxima Nova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E1BEB8-1D97-4844-8010-BCA750E2F777}"/>
              </a:ext>
            </a:extLst>
          </p:cNvPr>
          <p:cNvSpPr/>
          <p:nvPr/>
        </p:nvSpPr>
        <p:spPr>
          <a:xfrm>
            <a:off x="4307439" y="1421044"/>
            <a:ext cx="481601" cy="346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Proxima Nova"/>
                <a:ea typeface="+mn-lt"/>
                <a:cs typeface="+mn-lt"/>
              </a:rPr>
              <a:t>𝚫</a:t>
            </a:r>
            <a:endParaRPr lang="en-US" sz="2000">
              <a:solidFill>
                <a:schemeClr val="tx1"/>
              </a:solidFill>
              <a:latin typeface="Proxima Nova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08158D-2DA2-4343-BAF4-D9D120116D4F}"/>
              </a:ext>
            </a:extLst>
          </p:cNvPr>
          <p:cNvSpPr/>
          <p:nvPr/>
        </p:nvSpPr>
        <p:spPr>
          <a:xfrm>
            <a:off x="4866096" y="1421043"/>
            <a:ext cx="481601" cy="346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Proxima Nova"/>
                <a:ea typeface="+mn-lt"/>
                <a:cs typeface="+mn-lt"/>
              </a:rPr>
              <a:t>𝚫</a:t>
            </a:r>
            <a:endParaRPr lang="en-US" sz="2000">
              <a:solidFill>
                <a:schemeClr val="tx1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9221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752A-9FDA-431C-A0D5-866DC527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Voorbeeld in RDF triples 🤓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145C-5FF0-406A-9895-DEDD3488E524}"/>
              </a:ext>
            </a:extLst>
          </p:cNvPr>
          <p:cNvSpPr txBox="1"/>
          <p:nvPr/>
        </p:nvSpPr>
        <p:spPr>
          <a:xfrm>
            <a:off x="503434" y="975403"/>
            <a:ext cx="8201345" cy="3524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err="1">
                <a:solidFill>
                  <a:srgbClr val="222222"/>
                </a:solidFill>
                <a:latin typeface="Consolas"/>
              </a:rPr>
              <a:t>ex:ObservationStream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a</a:t>
            </a:r>
            <a:r>
              <a:rPr lang="en-US" sz="1500">
                <a:latin typeface="Consolas"/>
              </a:rPr>
              <a:t> 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ldes: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EventStream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;</a:t>
            </a:r>
            <a:r>
              <a:rPr lang="en-US" sz="1500">
                <a:latin typeface="Consolas"/>
              </a:rPr>
              <a:t> </a:t>
            </a:r>
            <a:endParaRPr lang="en-US"/>
          </a:p>
          <a:p>
            <a:r>
              <a:rPr lang="en-US" sz="1500">
                <a:latin typeface="Consolas"/>
              </a:rPr>
              <a:t>           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tree: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shape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 </a:t>
            </a:r>
            <a:r>
              <a:rPr lang="en-US" sz="1500" err="1">
                <a:solidFill>
                  <a:srgbClr val="0070C0"/>
                </a:solidFill>
                <a:latin typeface="Consolas"/>
              </a:rPr>
              <a:t>oslo: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AirAndWater.shacl</a:t>
            </a:r>
            <a:r>
              <a:rPr lang="en-US" sz="1500">
                <a:solidFill>
                  <a:srgbClr val="669900"/>
                </a:solidFill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;</a:t>
            </a:r>
          </a:p>
          <a:p>
            <a:r>
              <a:rPr lang="en-US" sz="1500">
                <a:solidFill>
                  <a:srgbClr val="0077AA"/>
                </a:solidFill>
                <a:latin typeface="Consolas"/>
              </a:rPr>
              <a:t>           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tree: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member</a:t>
            </a:r>
            <a:r>
              <a:rPr lang="en-US" sz="1500">
                <a:latin typeface="Consolas"/>
              </a:rPr>
              <a:t> ex:</a:t>
            </a:r>
            <a:r>
              <a:rPr lang="en-US" sz="1500">
                <a:solidFill>
                  <a:srgbClr val="222222"/>
                </a:solidFill>
                <a:latin typeface="Consolas"/>
              </a:rPr>
              <a:t>Observation1, ex:Observation2, ex:Observation3 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.</a:t>
            </a:r>
            <a:endParaRPr lang="en-US"/>
          </a:p>
          <a:p>
            <a:endParaRPr lang="en-US" sz="1500">
              <a:solidFill>
                <a:srgbClr val="222222"/>
              </a:solidFill>
              <a:latin typeface="Consolas"/>
            </a:endParaRPr>
          </a:p>
          <a:p>
            <a:r>
              <a:rPr lang="en-US" sz="1500">
                <a:solidFill>
                  <a:srgbClr val="222222"/>
                </a:solidFill>
                <a:latin typeface="Consolas"/>
              </a:rPr>
              <a:t>ex:Observation1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a</a:t>
            </a:r>
            <a:r>
              <a:rPr lang="en-US" sz="1500">
                <a:latin typeface="Consolas"/>
              </a:rPr>
              <a:t> 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sosa: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Observation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;</a:t>
            </a:r>
            <a:endParaRPr lang="en-US"/>
          </a:p>
          <a:p>
            <a:r>
              <a:rPr lang="en-US" sz="1500">
                <a:latin typeface="Consolas"/>
              </a:rPr>
              <a:t>                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sosa: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resultTime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A67F59"/>
                </a:solidFill>
                <a:latin typeface="Consolas"/>
              </a:rPr>
              <a:t>"2021-01-01T00:00:00Z"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^^</a:t>
            </a:r>
            <a:r>
              <a:rPr lang="en-US" sz="1500" err="1">
                <a:latin typeface="Consolas"/>
              </a:rPr>
              <a:t>xsd:dateTime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;</a:t>
            </a:r>
            <a:endParaRPr lang="en-US"/>
          </a:p>
          <a:p>
            <a:r>
              <a:rPr lang="en-US" sz="1500">
                <a:solidFill>
                  <a:srgbClr val="0077AA"/>
                </a:solidFill>
                <a:latin typeface="Consolas"/>
              </a:rPr>
              <a:t>                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sosa: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hasSimpleResult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A67F59"/>
                </a:solidFill>
                <a:latin typeface="Consolas"/>
              </a:rPr>
              <a:t>"..."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.</a:t>
            </a:r>
            <a:endParaRPr lang="en-US"/>
          </a:p>
          <a:p>
            <a:br>
              <a:rPr lang="en-US"/>
            </a:br>
            <a:r>
              <a:rPr lang="en-US" sz="1500">
                <a:solidFill>
                  <a:srgbClr val="222222"/>
                </a:solidFill>
                <a:latin typeface="Consolas"/>
              </a:rPr>
              <a:t>ex:Observation2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a</a:t>
            </a:r>
            <a:r>
              <a:rPr lang="en-US" sz="1500">
                <a:latin typeface="Consolas"/>
              </a:rPr>
              <a:t> 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sosa: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Observation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;</a:t>
            </a:r>
            <a:endParaRPr lang="en-US"/>
          </a:p>
          <a:p>
            <a:r>
              <a:rPr lang="en-US" sz="1500">
                <a:latin typeface="Consolas"/>
              </a:rPr>
              <a:t>                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sosa: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resultTime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A67F59"/>
                </a:solidFill>
                <a:latin typeface="Consolas"/>
              </a:rPr>
              <a:t>"2021-01-01T00:10:00Z"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^^</a:t>
            </a:r>
            <a:r>
              <a:rPr lang="en-US" sz="1500" err="1">
                <a:latin typeface="Consolas"/>
              </a:rPr>
              <a:t>xsd:dateTime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;</a:t>
            </a:r>
            <a:br>
              <a:rPr lang="en-US" sz="1500">
                <a:latin typeface="Consolas"/>
              </a:rPr>
            </a:br>
            <a:r>
              <a:rPr lang="en-US" sz="1500">
                <a:latin typeface="Consolas"/>
              </a:rPr>
              <a:t>                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sosa: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hasSimpleResult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A67F59"/>
                </a:solidFill>
                <a:latin typeface="Consolas"/>
              </a:rPr>
              <a:t>"..."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.</a:t>
            </a:r>
            <a:endParaRPr lang="en-US"/>
          </a:p>
          <a:p>
            <a:br>
              <a:rPr lang="en-US"/>
            </a:br>
            <a:r>
              <a:rPr lang="en-US" sz="1500">
                <a:solidFill>
                  <a:srgbClr val="222222"/>
                </a:solidFill>
                <a:latin typeface="Consolas"/>
              </a:rPr>
              <a:t>ex:Observation3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0055"/>
                </a:solidFill>
                <a:latin typeface="Consolas"/>
              </a:rPr>
              <a:t>a</a:t>
            </a:r>
            <a:r>
              <a:rPr lang="en-US" sz="1500">
                <a:latin typeface="Consolas"/>
              </a:rPr>
              <a:t> 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sosa: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Observation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;</a:t>
            </a:r>
            <a:endParaRPr lang="en-US"/>
          </a:p>
          <a:p>
            <a:r>
              <a:rPr lang="en-US" sz="1500">
                <a:latin typeface="Consolas"/>
              </a:rPr>
              <a:t>                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sosa: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resultTime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A67F59"/>
                </a:solidFill>
                <a:latin typeface="Consolas"/>
              </a:rPr>
              <a:t>"2021-01-01T00:20:00Z"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^^</a:t>
            </a:r>
            <a:r>
              <a:rPr lang="en-US" sz="1500" err="1">
                <a:latin typeface="Consolas"/>
              </a:rPr>
              <a:t>xsd:dateTime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;</a:t>
            </a:r>
            <a:br>
              <a:rPr lang="en-US" sz="1500">
                <a:latin typeface="Consolas"/>
              </a:rPr>
            </a:br>
            <a:r>
              <a:rPr lang="en-US" sz="1500">
                <a:latin typeface="Consolas"/>
              </a:rPr>
              <a:t>                </a:t>
            </a:r>
            <a:r>
              <a:rPr lang="en-US" sz="1500" err="1">
                <a:solidFill>
                  <a:srgbClr val="0077AA"/>
                </a:solidFill>
                <a:latin typeface="Consolas"/>
              </a:rPr>
              <a:t>sosa:</a:t>
            </a:r>
            <a:r>
              <a:rPr lang="en-US" sz="1500" err="1">
                <a:solidFill>
                  <a:srgbClr val="669900"/>
                </a:solidFill>
                <a:latin typeface="Consolas"/>
              </a:rPr>
              <a:t>hasSimpleResult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A67F59"/>
                </a:solidFill>
                <a:latin typeface="Consolas"/>
              </a:rPr>
              <a:t>"..."</a:t>
            </a:r>
            <a:r>
              <a:rPr lang="en-US" sz="1500">
                <a:latin typeface="Consolas"/>
              </a:rPr>
              <a:t> </a:t>
            </a:r>
            <a:r>
              <a:rPr lang="en-US" sz="1500">
                <a:solidFill>
                  <a:srgbClr val="999999"/>
                </a:solidFill>
                <a:latin typeface="Consolas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1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752A-9FDA-431C-A0D5-866DC527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Voorbeelden</a:t>
            </a:r>
            <a:r>
              <a:rPr lang="en-US"/>
              <a:t> in het wild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F145C-5FF0-406A-9895-DEDD3488E524}"/>
              </a:ext>
            </a:extLst>
          </p:cNvPr>
          <p:cNvSpPr txBox="1"/>
          <p:nvPr/>
        </p:nvSpPr>
        <p:spPr>
          <a:xfrm>
            <a:off x="503434" y="975403"/>
            <a:ext cx="820134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Proxima Nova"/>
              </a:rPr>
              <a:t>De Marine Regions Gazetteer van het VLIZ </a:t>
            </a:r>
            <a:r>
              <a:rPr lang="en-US" sz="2400">
                <a:latin typeface="Proxima Nova"/>
                <a:hlinkClick r:id="rId2"/>
              </a:rPr>
              <a:t>https://marineregions.org/feed.ttl</a:t>
            </a:r>
            <a:r>
              <a:rPr lang="en-US" sz="2400">
                <a:latin typeface="Proxima Nova"/>
              </a:rPr>
              <a:t> </a:t>
            </a:r>
          </a:p>
          <a:p>
            <a:endParaRPr lang="en-US" sz="2400">
              <a:latin typeface="Proxima Nova"/>
            </a:endParaRPr>
          </a:p>
          <a:p>
            <a:r>
              <a:rPr lang="en-US" sz="2400" err="1">
                <a:latin typeface="Proxima Nova"/>
              </a:rPr>
              <a:t>Straatnamen</a:t>
            </a:r>
            <a:r>
              <a:rPr lang="en-US" sz="2400">
                <a:latin typeface="Proxima Nova"/>
              </a:rPr>
              <a:t>, </a:t>
            </a:r>
            <a:r>
              <a:rPr lang="en-US" sz="2400" err="1">
                <a:latin typeface="Proxima Nova"/>
              </a:rPr>
              <a:t>gemeenten</a:t>
            </a:r>
            <a:r>
              <a:rPr lang="en-US" sz="2400">
                <a:latin typeface="Proxima Nova"/>
              </a:rPr>
              <a:t>, </a:t>
            </a:r>
            <a:r>
              <a:rPr lang="en-US" sz="2400" err="1">
                <a:latin typeface="Proxima Nova"/>
              </a:rPr>
              <a:t>postinfo</a:t>
            </a:r>
            <a:r>
              <a:rPr lang="en-US" sz="2400">
                <a:latin typeface="Proxima Nova"/>
              </a:rPr>
              <a:t> </a:t>
            </a:r>
            <a:r>
              <a:rPr lang="en-US" sz="2400" err="1">
                <a:latin typeface="Proxima Nova"/>
              </a:rPr>
              <a:t>en</a:t>
            </a:r>
            <a:r>
              <a:rPr lang="en-US" sz="2400">
                <a:latin typeface="Proxima Nova"/>
              </a:rPr>
              <a:t> </a:t>
            </a:r>
            <a:r>
              <a:rPr lang="en-US" sz="2400" err="1">
                <a:latin typeface="Proxima Nova"/>
              </a:rPr>
              <a:t>adressen</a:t>
            </a:r>
            <a:r>
              <a:rPr lang="en-US" sz="2400">
                <a:latin typeface="Proxima Nova"/>
              </a:rPr>
              <a:t> ADV</a:t>
            </a:r>
          </a:p>
          <a:p>
            <a:r>
              <a:rPr lang="en-US" sz="2400">
                <a:latin typeface="Proxima Nova"/>
                <a:hlinkClick r:id="rId3"/>
              </a:rPr>
              <a:t>https://smartdata.dev-vlaanderen.be/base/</a:t>
            </a:r>
            <a:r>
              <a:rPr lang="en-US" sz="2400">
                <a:latin typeface="Proxima Nova"/>
              </a:rPr>
              <a:t> </a:t>
            </a:r>
          </a:p>
          <a:p>
            <a:endParaRPr lang="en-US" sz="2400">
              <a:latin typeface="Proxima Nova"/>
            </a:endParaRPr>
          </a:p>
          <a:p>
            <a:r>
              <a:rPr lang="en-US" sz="2400">
                <a:latin typeface="Proxima Nova"/>
              </a:rPr>
              <a:t>Museum </a:t>
            </a:r>
            <a:r>
              <a:rPr lang="en-US" sz="2400" err="1">
                <a:latin typeface="Proxima Nova"/>
              </a:rPr>
              <a:t>collecties</a:t>
            </a:r>
            <a:r>
              <a:rPr lang="en-US" sz="2400">
                <a:latin typeface="Proxima Nova"/>
              </a:rPr>
              <a:t> in Gent</a:t>
            </a:r>
          </a:p>
          <a:p>
            <a:r>
              <a:rPr lang="en-US" sz="2400">
                <a:latin typeface="Proxima Nova"/>
                <a:hlinkClick r:id="rId4"/>
              </a:rPr>
              <a:t>https://apidg.gent.be/opendata/adlib2eventstream/v1/</a:t>
            </a:r>
            <a:r>
              <a:rPr lang="en-US" sz="2400">
                <a:latin typeface="Proxima Nova"/>
              </a:rPr>
              <a:t> </a:t>
            </a:r>
            <a:endParaRPr lang="en-US">
              <a:latin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4A47B-FAAB-490D-822A-2F28AF92FDE8}"/>
              </a:ext>
            </a:extLst>
          </p:cNvPr>
          <p:cNvSpPr txBox="1"/>
          <p:nvPr/>
        </p:nvSpPr>
        <p:spPr>
          <a:xfrm>
            <a:off x="6796355" y="4308083"/>
            <a:ext cx="20175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Proxima Nova"/>
              </a:rPr>
              <a:t>En </a:t>
            </a:r>
            <a:r>
              <a:rPr lang="en-US" err="1">
                <a:latin typeface="Proxima Nova"/>
              </a:rPr>
              <a:t>nog</a:t>
            </a:r>
            <a:r>
              <a:rPr lang="en-US">
                <a:latin typeface="Proxima Nova"/>
              </a:rPr>
              <a:t> </a:t>
            </a:r>
            <a:r>
              <a:rPr lang="en-US" err="1">
                <a:latin typeface="Proxima Nova"/>
              </a:rPr>
              <a:t>veel</a:t>
            </a:r>
            <a:r>
              <a:rPr lang="en-US">
                <a:latin typeface="Proxima Nova"/>
              </a:rPr>
              <a:t> </a:t>
            </a:r>
            <a:r>
              <a:rPr lang="en-US" err="1">
                <a:latin typeface="Proxima Nova"/>
              </a:rPr>
              <a:t>meer</a:t>
            </a:r>
            <a:r>
              <a:rPr lang="en-US">
                <a:latin typeface="Proxima Nova"/>
              </a:rPr>
              <a:t>... </a:t>
            </a:r>
          </a:p>
        </p:txBody>
      </p:sp>
    </p:spTree>
    <p:extLst>
      <p:ext uri="{BB962C8B-B14F-4D97-AF65-F5344CB8AC3E}">
        <p14:creationId xmlns:p14="http://schemas.microsoft.com/office/powerpoint/2010/main" val="3637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D983-B271-428C-90D6-320416DA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Frequente</a:t>
            </a:r>
            <a:r>
              <a:rPr lang="en-US"/>
              <a:t> </a:t>
            </a:r>
            <a:r>
              <a:rPr lang="en-US" err="1"/>
              <a:t>vragen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805EF-51A6-4B30-8999-BDE0C9ECA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75866"/>
            <a:ext cx="8064000" cy="2754000"/>
          </a:xfrm>
        </p:spPr>
        <p:txBody>
          <a:bodyPr/>
          <a:lstStyle/>
          <a:p>
            <a:pPr marL="102870" indent="0">
              <a:buNone/>
            </a:pPr>
            <a:r>
              <a:rPr lang="en-US" sz="2000" err="1"/>
              <a:t>Zoals</a:t>
            </a:r>
            <a:r>
              <a:rPr lang="en-US" sz="2000"/>
              <a:t> </a:t>
            </a:r>
            <a:r>
              <a:rPr lang="en-US" sz="2000" err="1"/>
              <a:t>een</a:t>
            </a:r>
            <a:r>
              <a:rPr lang="en-US" sz="2000"/>
              <a:t> </a:t>
            </a:r>
            <a:r>
              <a:rPr lang="en-US" sz="2000" err="1"/>
              <a:t>logboek</a:t>
            </a:r>
            <a:r>
              <a:rPr lang="en-US" sz="2000"/>
              <a:t>?</a:t>
            </a:r>
          </a:p>
          <a:p>
            <a:pPr marL="102870" indent="0">
              <a:buNone/>
            </a:pPr>
            <a:endParaRPr lang="en-US" sz="2000">
              <a:solidFill>
                <a:srgbClr val="373636"/>
              </a:solidFill>
            </a:endParaRPr>
          </a:p>
          <a:p>
            <a:pPr marL="102870" indent="0">
              <a:buNone/>
            </a:pPr>
            <a:r>
              <a:rPr lang="en-US" sz="2000" err="1">
                <a:solidFill>
                  <a:srgbClr val="373636"/>
                </a:solidFill>
              </a:rPr>
              <a:t>Zoals</a:t>
            </a:r>
            <a:r>
              <a:rPr lang="en-US" sz="2000">
                <a:solidFill>
                  <a:srgbClr val="373636"/>
                </a:solidFill>
              </a:rPr>
              <a:t> </a:t>
            </a:r>
            <a:r>
              <a:rPr lang="en-US" sz="2000" err="1">
                <a:solidFill>
                  <a:srgbClr val="373636"/>
                </a:solidFill>
              </a:rPr>
              <a:t>een</a:t>
            </a:r>
            <a:r>
              <a:rPr lang="en-US" sz="2000">
                <a:solidFill>
                  <a:srgbClr val="373636"/>
                </a:solidFill>
              </a:rPr>
              <a:t> RSS/Atom feed, maar dan </a:t>
            </a:r>
            <a:r>
              <a:rPr lang="en-US" sz="2000" err="1">
                <a:solidFill>
                  <a:srgbClr val="373636"/>
                </a:solidFill>
              </a:rPr>
              <a:t>voor</a:t>
            </a:r>
            <a:r>
              <a:rPr lang="en-US" sz="2000">
                <a:solidFill>
                  <a:srgbClr val="373636"/>
                </a:solidFill>
              </a:rPr>
              <a:t> Linked Data </a:t>
            </a:r>
            <a:r>
              <a:rPr lang="en-US" sz="2000" err="1">
                <a:solidFill>
                  <a:srgbClr val="373636"/>
                </a:solidFill>
              </a:rPr>
              <a:t>objecten</a:t>
            </a:r>
            <a:r>
              <a:rPr lang="en-US" sz="2000">
                <a:solidFill>
                  <a:srgbClr val="373636"/>
                </a:solidFill>
              </a:rPr>
              <a:t>?</a:t>
            </a:r>
            <a:endParaRPr lang="en-US" sz="2000"/>
          </a:p>
          <a:p>
            <a:pPr marL="102870" indent="0">
              <a:buNone/>
            </a:pPr>
            <a:endParaRPr lang="en-US" sz="2000">
              <a:solidFill>
                <a:srgbClr val="373636"/>
              </a:solidFill>
            </a:endParaRPr>
          </a:p>
          <a:p>
            <a:pPr marL="102870" indent="0">
              <a:buNone/>
            </a:pPr>
            <a:r>
              <a:rPr lang="en-US" sz="2000" err="1">
                <a:solidFill>
                  <a:srgbClr val="373636"/>
                </a:solidFill>
              </a:rPr>
              <a:t>Zoals</a:t>
            </a:r>
            <a:r>
              <a:rPr lang="en-US" sz="2000">
                <a:solidFill>
                  <a:srgbClr val="373636"/>
                </a:solidFill>
              </a:rPr>
              <a:t> </a:t>
            </a:r>
            <a:r>
              <a:rPr lang="en-US" sz="2000" err="1">
                <a:solidFill>
                  <a:srgbClr val="373636"/>
                </a:solidFill>
              </a:rPr>
              <a:t>een</a:t>
            </a:r>
            <a:r>
              <a:rPr lang="en-US" sz="2000">
                <a:solidFill>
                  <a:srgbClr val="373636"/>
                </a:solidFill>
              </a:rPr>
              <a:t> Kafka-stream, maar dan </a:t>
            </a:r>
            <a:r>
              <a:rPr lang="en-US" sz="2000" err="1">
                <a:solidFill>
                  <a:srgbClr val="373636"/>
                </a:solidFill>
              </a:rPr>
              <a:t>voor</a:t>
            </a:r>
            <a:r>
              <a:rPr lang="en-US" sz="2000">
                <a:solidFill>
                  <a:srgbClr val="373636"/>
                </a:solidFill>
              </a:rPr>
              <a:t> datasets op het Web?</a:t>
            </a:r>
          </a:p>
          <a:p>
            <a:pPr marL="102870" indent="0">
              <a:buSzPts val="1980"/>
              <a:buNone/>
            </a:pPr>
            <a:endParaRPr lang="en-US" sz="2000">
              <a:solidFill>
                <a:srgbClr val="373636"/>
              </a:solidFill>
            </a:endParaRPr>
          </a:p>
          <a:p>
            <a:pPr marL="102870" indent="0">
              <a:buNone/>
            </a:pPr>
            <a:r>
              <a:rPr lang="en-US" sz="2000">
                <a:solidFill>
                  <a:srgbClr val="373636"/>
                </a:solidFill>
              </a:rPr>
              <a:t>Een steeds </a:t>
            </a:r>
            <a:r>
              <a:rPr lang="en-US" sz="2000" err="1">
                <a:solidFill>
                  <a:srgbClr val="373636"/>
                </a:solidFill>
              </a:rPr>
              <a:t>groeiende</a:t>
            </a:r>
            <a:r>
              <a:rPr lang="en-US" sz="2000">
                <a:solidFill>
                  <a:srgbClr val="373636"/>
                </a:solidFill>
              </a:rPr>
              <a:t> </a:t>
            </a:r>
            <a:r>
              <a:rPr lang="en-US" sz="2000" err="1">
                <a:solidFill>
                  <a:srgbClr val="373636"/>
                </a:solidFill>
              </a:rPr>
              <a:t>gepagineerde</a:t>
            </a:r>
            <a:r>
              <a:rPr lang="en-US" sz="2000">
                <a:solidFill>
                  <a:srgbClr val="373636"/>
                </a:solidFill>
              </a:rPr>
              <a:t> </a:t>
            </a:r>
            <a:r>
              <a:rPr lang="en-US" sz="2000" err="1">
                <a:solidFill>
                  <a:srgbClr val="373636"/>
                </a:solidFill>
              </a:rPr>
              <a:t>collectie</a:t>
            </a:r>
            <a:r>
              <a:rPr lang="en-US" sz="2000">
                <a:solidFill>
                  <a:srgbClr val="373636"/>
                </a:solidFill>
              </a:rPr>
              <a:t> </a:t>
            </a:r>
            <a:r>
              <a:rPr lang="en-US" sz="2000" err="1">
                <a:solidFill>
                  <a:srgbClr val="373636"/>
                </a:solidFill>
              </a:rPr>
              <a:t>zoals</a:t>
            </a:r>
            <a:r>
              <a:rPr lang="en-US" sz="2000">
                <a:solidFill>
                  <a:srgbClr val="373636"/>
                </a:solidFill>
              </a:rPr>
              <a:t> </a:t>
            </a:r>
            <a:r>
              <a:rPr lang="en-US" sz="2000" err="1">
                <a:solidFill>
                  <a:srgbClr val="373636"/>
                </a:solidFill>
              </a:rPr>
              <a:t>bij</a:t>
            </a:r>
            <a:r>
              <a:rPr lang="en-US" sz="2000">
                <a:solidFill>
                  <a:srgbClr val="373636"/>
                </a:solidFill>
              </a:rPr>
              <a:t> RESTful API design, maar dan met </a:t>
            </a:r>
            <a:r>
              <a:rPr lang="en-US" sz="2000" err="1">
                <a:solidFill>
                  <a:srgbClr val="373636"/>
                </a:solidFill>
              </a:rPr>
              <a:t>onveranderlijke</a:t>
            </a:r>
            <a:r>
              <a:rPr lang="en-US" sz="2000">
                <a:solidFill>
                  <a:srgbClr val="373636"/>
                </a:solidFill>
              </a:rPr>
              <a:t> OSLO-compliant </a:t>
            </a:r>
            <a:r>
              <a:rPr lang="en-US" sz="2000" err="1">
                <a:solidFill>
                  <a:srgbClr val="373636"/>
                </a:solidFill>
              </a:rPr>
              <a:t>objecten</a:t>
            </a:r>
            <a:r>
              <a:rPr lang="en-US" sz="2000">
                <a:solidFill>
                  <a:srgbClr val="373636"/>
                </a:solidFill>
              </a:rPr>
              <a:t>?</a:t>
            </a:r>
          </a:p>
          <a:p>
            <a:pPr marL="102870" indent="0">
              <a:buSzPts val="1980"/>
              <a:buNone/>
            </a:pPr>
            <a:endParaRPr lang="en-US" sz="2000">
              <a:solidFill>
                <a:srgbClr val="373636"/>
              </a:solidFill>
            </a:endParaRPr>
          </a:p>
          <a:p>
            <a:pPr marL="102870" indent="0">
              <a:buNone/>
            </a:pPr>
            <a:r>
              <a:rPr lang="en-US" sz="2000">
                <a:solidFill>
                  <a:srgbClr val="373636"/>
                </a:solidFill>
              </a:rPr>
              <a:t>                                                                       </a:t>
            </a:r>
            <a:r>
              <a:rPr lang="en-US" sz="3200">
                <a:solidFill>
                  <a:srgbClr val="373636"/>
                </a:solidFill>
              </a:rPr>
              <a:t>        Ja! </a:t>
            </a:r>
            <a:r>
              <a:rPr lang="en-US" sz="3200" err="1">
                <a:solidFill>
                  <a:srgbClr val="373636"/>
                </a:solidFill>
              </a:rPr>
              <a:t>Zoiets</a:t>
            </a:r>
            <a:r>
              <a:rPr lang="en-US" sz="3200">
                <a:solidFill>
                  <a:srgbClr val="373636"/>
                </a:solidFill>
              </a:rPr>
              <a:t>!</a:t>
            </a:r>
          </a:p>
          <a:p>
            <a:pPr lvl="1">
              <a:buSzPts val="1980"/>
            </a:pPr>
            <a:endParaRPr lang="en-US">
              <a:solidFill>
                <a:srgbClr val="3736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8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C5B7-126A-43EC-BAD4-1F942442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Prototype mee met </a:t>
            </a:r>
            <a:r>
              <a:rPr lang="en-US" sz="2800" err="1"/>
              <a:t>referentieimplementaties</a:t>
            </a:r>
            <a:endParaRPr lang="en-US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0D00F-DBE2-44CF-B61A-61809890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2870" indent="0">
              <a:buNone/>
            </a:pPr>
            <a:r>
              <a:rPr lang="en-US" b="1"/>
              <a:t>Voor </a:t>
            </a:r>
            <a:r>
              <a:rPr lang="en-US" b="1" err="1"/>
              <a:t>ontwikkelaars</a:t>
            </a:r>
          </a:p>
          <a:p>
            <a:pPr marL="102870" indent="0">
              <a:buNone/>
            </a:pPr>
            <a:r>
              <a:rPr lang="en-US">
                <a:hlinkClick r:id="" action="ppaction://noaction"/>
              </a:rPr>
              <a:t>https://github.com/TREEcg</a:t>
            </a:r>
            <a:r>
              <a:rPr lang="en-US"/>
              <a:t> </a:t>
            </a:r>
          </a:p>
          <a:p>
            <a:pPr marL="102870" indent="0">
              <a:buNone/>
            </a:pPr>
            <a:endParaRPr lang="en-US"/>
          </a:p>
          <a:p>
            <a:pPr marL="102870" indent="0">
              <a:buNone/>
            </a:pPr>
            <a:r>
              <a:rPr lang="en-US" b="1"/>
              <a:t>Website met demo’s, </a:t>
            </a:r>
            <a:r>
              <a:rPr lang="en-US" b="1" err="1"/>
              <a:t>huidige</a:t>
            </a:r>
            <a:r>
              <a:rPr lang="en-US" b="1"/>
              <a:t> living spec,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uitleg</a:t>
            </a:r>
          </a:p>
          <a:p>
            <a:pPr marL="102870" indent="0">
              <a:buNone/>
            </a:pPr>
            <a:r>
              <a:rPr lang="en-US">
                <a:hlinkClick r:id="rId2"/>
              </a:rPr>
              <a:t>https://tree.linkeddatafragments.org</a:t>
            </a:r>
            <a:r>
              <a:rPr lang="en-US"/>
              <a:t> </a:t>
            </a:r>
          </a:p>
          <a:p>
            <a:pPr marL="10287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6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Doelstelling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8"/>
          <p:cNvSpPr/>
          <p:nvPr/>
        </p:nvSpPr>
        <p:spPr>
          <a:xfrm>
            <a:off x="660900" y="2067503"/>
            <a:ext cx="8073600" cy="1038600"/>
          </a:xfrm>
          <a:prstGeom prst="rect">
            <a:avLst/>
          </a:prstGeom>
          <a:solidFill>
            <a:srgbClr val="EFEFEF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 introductie bieden op het OSLO </a:t>
            </a:r>
            <a:r>
              <a:rPr lang="en" sz="1500" b="1">
                <a:solidFill>
                  <a:schemeClr val="dk1"/>
                </a:solidFill>
              </a:rPr>
              <a:t>LDES tra</a:t>
            </a:r>
            <a:r>
              <a:rPr lang="en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ject en samen brainstormen over de mogelijke use</a:t>
            </a:r>
            <a:r>
              <a:rPr lang="en" sz="1500" b="1">
                <a:solidFill>
                  <a:schemeClr val="dk1"/>
                </a:solidFill>
              </a:rPr>
              <a:t>-</a:t>
            </a:r>
            <a:r>
              <a:rPr lang="en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cases voor de thematische werkgroepen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Open Standaarden voor </a:t>
            </a:r>
            <a:br>
              <a:rPr lang="en" b="1">
                <a:solidFill>
                  <a:srgbClr val="4C4C4C"/>
                </a:solidFill>
              </a:rPr>
            </a:br>
            <a:r>
              <a:rPr lang="en" b="1">
                <a:solidFill>
                  <a:srgbClr val="4C4C4C"/>
                </a:solidFill>
              </a:rPr>
              <a:t>Linkende Organisaties (OSLO)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468" name="Google Shape;468;p7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8"/>
          <p:cNvPicPr preferRelativeResize="0"/>
          <p:nvPr/>
        </p:nvPicPr>
        <p:blipFill rotWithShape="1">
          <a:blip r:embed="rId3">
            <a:alphaModFix/>
          </a:blip>
          <a:srcRect l="8011" r="8011"/>
          <a:stretch/>
        </p:blipFill>
        <p:spPr>
          <a:xfrm>
            <a:off x="-35169" y="-400050"/>
            <a:ext cx="921434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8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76" name="Google Shape;476;p78"/>
          <p:cNvSpPr/>
          <p:nvPr/>
        </p:nvSpPr>
        <p:spPr>
          <a:xfrm>
            <a:off x="-35169" y="-400050"/>
            <a:ext cx="9214200" cy="5943600"/>
          </a:xfrm>
          <a:prstGeom prst="rect">
            <a:avLst/>
          </a:prstGeom>
          <a:solidFill>
            <a:schemeClr val="dk1">
              <a:alpha val="32550"/>
            </a:schemeClr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Interoperabiliteit is de mogelijkheid van verschillende autonome organisaties of systemen om met elkaar te communiceren en samen te werken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9"/>
          <p:cNvSpPr txBox="1">
            <a:spLocks noGrp="1"/>
          </p:cNvSpPr>
          <p:nvPr>
            <p:ph type="sldNum" idx="12"/>
          </p:nvPr>
        </p:nvSpPr>
        <p:spPr>
          <a:xfrm>
            <a:off x="7403818" y="3682133"/>
            <a:ext cx="630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 dirty="0"/>
              <a:t>22</a:t>
            </a:fld>
            <a:endParaRPr/>
          </a:p>
        </p:txBody>
      </p:sp>
      <p:sp>
        <p:nvSpPr>
          <p:cNvPr id="482" name="Google Shape;482;p79"/>
          <p:cNvSpPr/>
          <p:nvPr/>
        </p:nvSpPr>
        <p:spPr>
          <a:xfrm>
            <a:off x="469100" y="230250"/>
            <a:ext cx="3905700" cy="4687500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125" tIns="32125" rIns="32125" bIns="32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3" name="Google Shape;483;p79"/>
          <p:cNvGrpSpPr/>
          <p:nvPr/>
        </p:nvGrpSpPr>
        <p:grpSpPr>
          <a:xfrm>
            <a:off x="657344" y="382846"/>
            <a:ext cx="3546177" cy="4330691"/>
            <a:chOff x="-29" y="0"/>
            <a:chExt cx="3007529" cy="4520554"/>
          </a:xfrm>
        </p:grpSpPr>
        <p:sp>
          <p:nvSpPr>
            <p:cNvPr id="484" name="Google Shape;484;p79"/>
            <p:cNvSpPr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75" tIns="64275" rIns="64275" bIns="6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9"/>
            <p:cNvSpPr txBox="1"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60000" rIns="60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Impact op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kwaliteit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efficiëntie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dienstverlening</a:t>
              </a:r>
              <a:endParaRPr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9"/>
            <p:cNvSpPr/>
            <p:nvPr/>
          </p:nvSpPr>
          <p:spPr>
            <a:xfrm rot="10800000">
              <a:off x="-29" y="2913110"/>
              <a:ext cx="3007500" cy="979800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75" tIns="64275" rIns="64275" bIns="6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79"/>
            <p:cNvSpPr txBox="1"/>
            <p:nvPr/>
          </p:nvSpPr>
          <p:spPr>
            <a:xfrm>
              <a:off x="0" y="2913056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60000" rIns="60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Meervoudige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kosten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om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informatie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koppelen</a:t>
              </a:r>
              <a:endParaRPr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79"/>
            <p:cNvSpPr/>
            <p:nvPr/>
          </p:nvSpPr>
          <p:spPr>
            <a:xfrm rot="10800000">
              <a:off x="-29" y="1942812"/>
              <a:ext cx="3007500" cy="979800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75" tIns="64275" rIns="64275" bIns="6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79"/>
            <p:cNvSpPr txBox="1"/>
            <p:nvPr/>
          </p:nvSpPr>
          <p:spPr>
            <a:xfrm>
              <a:off x="0" y="1942758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60000" rIns="60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Gegevensbronnen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bestaan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als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silo’s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9"/>
            <p:cNvSpPr/>
            <p:nvPr/>
          </p:nvSpPr>
          <p:spPr>
            <a:xfrm rot="10800000">
              <a:off x="-29" y="972514"/>
              <a:ext cx="3007500" cy="979800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75" tIns="64275" rIns="64275" bIns="6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9"/>
            <p:cNvSpPr txBox="1"/>
            <p:nvPr/>
          </p:nvSpPr>
          <p:spPr>
            <a:xfrm>
              <a:off x="0" y="97246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60000" rIns="60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Informatie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wordt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gestructureerd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/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gemodelleerd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vanuit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1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perspectief</a:t>
              </a:r>
              <a:endParaRPr sz="10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9"/>
            <p:cNvSpPr/>
            <p:nvPr/>
          </p:nvSpPr>
          <p:spPr>
            <a:xfrm rot="10800000">
              <a:off x="-29" y="55"/>
              <a:ext cx="3007500" cy="979800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275" tIns="64275" rIns="64275" bIns="6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79"/>
            <p:cNvSpPr txBox="1"/>
            <p:nvPr/>
          </p:nvSpPr>
          <p:spPr>
            <a:xfrm>
              <a:off x="0" y="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000" tIns="60000" rIns="60000" bIns="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Applicaties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kijken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naar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reële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wereld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vanuit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verschillende</a:t>
              </a: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 b="0" i="0" u="none" strike="noStrike" cap="none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perspectieven</a:t>
              </a:r>
              <a:endParaRPr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4" name="Google Shape;494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2133" y="897178"/>
            <a:ext cx="4135480" cy="3206607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0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3641" y="1004421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80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3641" y="1936044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80" descr="Afbeelding met geel, tekening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640" y="2868194"/>
            <a:ext cx="4144549" cy="92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80" descr="Afbeelding met geel, tekening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640" y="3799816"/>
            <a:ext cx="4144549" cy="9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0"/>
          <p:cNvSpPr/>
          <p:nvPr/>
        </p:nvSpPr>
        <p:spPr>
          <a:xfrm>
            <a:off x="2582318" y="1098766"/>
            <a:ext cx="3969300" cy="469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Legale interoperabiliteit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80"/>
          <p:cNvSpPr/>
          <p:nvPr/>
        </p:nvSpPr>
        <p:spPr>
          <a:xfrm>
            <a:off x="2590146" y="2022560"/>
            <a:ext cx="3969300" cy="469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Organisationele interoperabiliteit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0"/>
          <p:cNvSpPr/>
          <p:nvPr/>
        </p:nvSpPr>
        <p:spPr>
          <a:xfrm>
            <a:off x="2582316" y="2954182"/>
            <a:ext cx="3969300" cy="469800"/>
          </a:xfrm>
          <a:prstGeom prst="rect">
            <a:avLst/>
          </a:prstGeom>
          <a:solidFill>
            <a:srgbClr val="FCF45A"/>
          </a:solidFill>
          <a:ln w="25400" cap="flat" cmpd="sng">
            <a:solidFill>
              <a:srgbClr val="FCF4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Semantische interoperabiliteit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80"/>
          <p:cNvSpPr/>
          <p:nvPr/>
        </p:nvSpPr>
        <p:spPr>
          <a:xfrm>
            <a:off x="2582317" y="3893635"/>
            <a:ext cx="3969300" cy="469800"/>
          </a:xfrm>
          <a:prstGeom prst="rect">
            <a:avLst/>
          </a:prstGeom>
          <a:solidFill>
            <a:srgbClr val="FCF45A"/>
          </a:solidFill>
          <a:ln w="25400" cap="flat" cmpd="sng">
            <a:solidFill>
              <a:srgbClr val="FCF4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Technische interoperabiliteit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80"/>
          <p:cNvSpPr txBox="1"/>
          <p:nvPr/>
        </p:nvSpPr>
        <p:spPr>
          <a:xfrm>
            <a:off x="6680287" y="2769991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80"/>
          <p:cNvSpPr txBox="1"/>
          <p:nvPr/>
        </p:nvSpPr>
        <p:spPr>
          <a:xfrm>
            <a:off x="7112827" y="3492022"/>
            <a:ext cx="11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8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Levels van interoperabiliteit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1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81"/>
          <p:cNvSpPr/>
          <p:nvPr/>
        </p:nvSpPr>
        <p:spPr>
          <a:xfrm>
            <a:off x="1272958" y="225470"/>
            <a:ext cx="6754800" cy="4622100"/>
          </a:xfrm>
          <a:prstGeom prst="rect">
            <a:avLst/>
          </a:prstGeom>
          <a:noFill/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81"/>
          <p:cNvGrpSpPr/>
          <p:nvPr/>
        </p:nvGrpSpPr>
        <p:grpSpPr>
          <a:xfrm>
            <a:off x="2342222" y="876131"/>
            <a:ext cx="4708656" cy="3620575"/>
            <a:chOff x="1458459" y="999025"/>
            <a:chExt cx="6930610" cy="5357466"/>
          </a:xfrm>
        </p:grpSpPr>
        <p:grpSp>
          <p:nvGrpSpPr>
            <p:cNvPr id="517" name="Google Shape;517;p81"/>
            <p:cNvGrpSpPr/>
            <p:nvPr/>
          </p:nvGrpSpPr>
          <p:grpSpPr>
            <a:xfrm>
              <a:off x="1919797" y="1046475"/>
              <a:ext cx="5712549" cy="844800"/>
              <a:chOff x="1347216" y="1298723"/>
              <a:chExt cx="5712549" cy="844800"/>
            </a:xfrm>
          </p:grpSpPr>
          <p:sp>
            <p:nvSpPr>
              <p:cNvPr id="518" name="Google Shape;518;p8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81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Semantische</a:t>
                </a:r>
                <a:r>
                  <a:rPr lang="en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0" name="Google Shape;520;p81"/>
            <p:cNvGrpSpPr/>
            <p:nvPr/>
          </p:nvGrpSpPr>
          <p:grpSpPr>
            <a:xfrm>
              <a:off x="1458459" y="999025"/>
              <a:ext cx="922591" cy="922591"/>
              <a:chOff x="5386104" y="4046311"/>
              <a:chExt cx="1511700" cy="1511700"/>
            </a:xfrm>
          </p:grpSpPr>
          <p:sp>
            <p:nvSpPr>
              <p:cNvPr id="521" name="Google Shape;521;p81"/>
              <p:cNvSpPr/>
              <p:nvPr/>
            </p:nvSpPr>
            <p:spPr>
              <a:xfrm>
                <a:off x="5386104" y="4046311"/>
                <a:ext cx="1511700" cy="15117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2" name="Google Shape;522;p8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" name="Google Shape;523;p81"/>
            <p:cNvGrpSpPr/>
            <p:nvPr/>
          </p:nvGrpSpPr>
          <p:grpSpPr>
            <a:xfrm>
              <a:off x="2381127" y="2145472"/>
              <a:ext cx="5712416" cy="845100"/>
              <a:chOff x="1347216" y="1298716"/>
              <a:chExt cx="5712416" cy="845100"/>
            </a:xfrm>
          </p:grpSpPr>
          <p:sp>
            <p:nvSpPr>
              <p:cNvPr id="524" name="Google Shape;524;p8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81"/>
              <p:cNvSpPr txBox="1"/>
              <p:nvPr/>
            </p:nvSpPr>
            <p:spPr>
              <a:xfrm>
                <a:off x="1699832" y="1298716"/>
                <a:ext cx="5359800" cy="84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Technische</a:t>
                </a:r>
                <a:r>
                  <a:rPr lang="en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" name="Google Shape;526;p81"/>
            <p:cNvSpPr/>
            <p:nvPr/>
          </p:nvSpPr>
          <p:spPr>
            <a:xfrm>
              <a:off x="7466269" y="2106620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7" name="Google Shape;527;p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8" name="Google Shape;528;p81"/>
            <p:cNvGrpSpPr/>
            <p:nvPr/>
          </p:nvGrpSpPr>
          <p:grpSpPr>
            <a:xfrm>
              <a:off x="1919797" y="3283126"/>
              <a:ext cx="5712549" cy="844800"/>
              <a:chOff x="1347216" y="1298723"/>
              <a:chExt cx="5712549" cy="844800"/>
            </a:xfrm>
          </p:grpSpPr>
          <p:sp>
            <p:nvSpPr>
              <p:cNvPr id="529" name="Google Shape;529;p8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81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Tools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1" name="Google Shape;531;p81"/>
            <p:cNvSpPr/>
            <p:nvPr/>
          </p:nvSpPr>
          <p:spPr>
            <a:xfrm>
              <a:off x="1458468" y="3235683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" name="Google Shape;532;p81"/>
            <p:cNvGrpSpPr/>
            <p:nvPr/>
          </p:nvGrpSpPr>
          <p:grpSpPr>
            <a:xfrm>
              <a:off x="2381127" y="4382130"/>
              <a:ext cx="5712549" cy="844800"/>
              <a:chOff x="1347216" y="1298723"/>
              <a:chExt cx="5712549" cy="844800"/>
            </a:xfrm>
          </p:grpSpPr>
          <p:sp>
            <p:nvSpPr>
              <p:cNvPr id="533" name="Google Shape;533;p8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81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Support &amp; Governance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5" name="Google Shape;535;p81"/>
            <p:cNvSpPr/>
            <p:nvPr/>
          </p:nvSpPr>
          <p:spPr>
            <a:xfrm>
              <a:off x="7466269" y="4343271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6" name="Google Shape;536;p81"/>
            <p:cNvGrpSpPr/>
            <p:nvPr/>
          </p:nvGrpSpPr>
          <p:grpSpPr>
            <a:xfrm>
              <a:off x="1960271" y="5481134"/>
              <a:ext cx="5712549" cy="844800"/>
              <a:chOff x="1347216" y="1298723"/>
              <a:chExt cx="5712549" cy="844800"/>
            </a:xfrm>
          </p:grpSpPr>
          <p:sp>
            <p:nvSpPr>
              <p:cNvPr id="537" name="Google Shape;537;p81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81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50" tIns="68550" rIns="68550" bIns="68550" anchor="t" anchorCtr="0">
                <a:noAutofit/>
              </a:bodyPr>
              <a:lstStyle/>
              <a:p>
                <a:pPr marL="1905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" sz="1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cases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9" name="Google Shape;539;p81"/>
            <p:cNvSpPr/>
            <p:nvPr/>
          </p:nvSpPr>
          <p:spPr>
            <a:xfrm>
              <a:off x="1498942" y="5433691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0" name="Google Shape;540;p8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8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8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19028" y="5638800"/>
              <a:ext cx="500291" cy="500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3" name="Google Shape;543;p81"/>
          <p:cNvSpPr/>
          <p:nvPr/>
        </p:nvSpPr>
        <p:spPr>
          <a:xfrm>
            <a:off x="1315234" y="267745"/>
            <a:ext cx="66702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3"/>
          <p:cNvSpPr/>
          <p:nvPr/>
        </p:nvSpPr>
        <p:spPr>
          <a:xfrm>
            <a:off x="545690" y="4306529"/>
            <a:ext cx="1524000" cy="738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3"/>
          <p:cNvSpPr txBox="1"/>
          <p:nvPr/>
        </p:nvSpPr>
        <p:spPr>
          <a:xfrm>
            <a:off x="545700" y="346675"/>
            <a:ext cx="5820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Een voorbeeld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25" y="896200"/>
            <a:ext cx="8261851" cy="4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84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8075" y="1642214"/>
            <a:ext cx="1920587" cy="27037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563" name="Google Shape;563;p84"/>
          <p:cNvSpPr txBox="1"/>
          <p:nvPr/>
        </p:nvSpPr>
        <p:spPr>
          <a:xfrm>
            <a:off x="641659" y="955610"/>
            <a:ext cx="69585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Schaalbaar proces voor aan te sluiten, ontwikkelen, aanpassen en uitfaseren van datastandaarden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84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84" descr="Afbeelding met schermafbeelding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9030" y="1817627"/>
            <a:ext cx="1911928" cy="271663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566" name="Google Shape;566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5348" y="2057294"/>
            <a:ext cx="1903269" cy="27048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567" name="Google Shape;567;p8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 en methodologie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2"/>
          <p:cNvSpPr txBox="1">
            <a:spLocks noGrp="1"/>
          </p:cNvSpPr>
          <p:nvPr>
            <p:ph type="body" idx="1"/>
          </p:nvPr>
        </p:nvSpPr>
        <p:spPr>
          <a:xfrm>
            <a:off x="704760" y="954229"/>
            <a:ext cx="6845400" cy="20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/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➔"/>
            </a:pPr>
            <a:r>
              <a:rPr lang="en" sz="2000"/>
              <a:t>Werkgroepen kaderen binnen breder proces</a:t>
            </a:r>
            <a:endParaRPr sz="2000"/>
          </a:p>
          <a:p>
            <a:pPr marL="67310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2000"/>
              <a:t>Doel: Consensus rond data standaard gedragen door verschillende stakeholders</a:t>
            </a:r>
            <a:endParaRPr sz="2000"/>
          </a:p>
          <a:p>
            <a:pPr marL="67310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2000"/>
              <a:t>Proces en methode voor het ontwikkelen van een data standaard</a:t>
            </a:r>
            <a:endParaRPr sz="2000"/>
          </a:p>
        </p:txBody>
      </p:sp>
      <p:pic>
        <p:nvPicPr>
          <p:cNvPr id="549" name="Google Shape;54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175" y="2775275"/>
            <a:ext cx="5644999" cy="22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van de werkgroepen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Overzicht van de planning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85"/>
          <p:cNvCxnSpPr/>
          <p:nvPr/>
        </p:nvCxnSpPr>
        <p:spPr>
          <a:xfrm>
            <a:off x="2712210" y="3270927"/>
            <a:ext cx="0" cy="3138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74" name="Google Shape;574;p85"/>
          <p:cNvCxnSpPr/>
          <p:nvPr/>
        </p:nvCxnSpPr>
        <p:spPr>
          <a:xfrm>
            <a:off x="4405751" y="3269895"/>
            <a:ext cx="0" cy="513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75" name="Google Shape;575;p85"/>
          <p:cNvCxnSpPr/>
          <p:nvPr/>
        </p:nvCxnSpPr>
        <p:spPr>
          <a:xfrm>
            <a:off x="3474079" y="3800947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576" name="Google Shape;576;p85"/>
          <p:cNvCxnSpPr/>
          <p:nvPr/>
        </p:nvCxnSpPr>
        <p:spPr>
          <a:xfrm>
            <a:off x="1934370" y="3849446"/>
            <a:ext cx="0" cy="487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77" name="Google Shape;577;p85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december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85"/>
          <p:cNvSpPr/>
          <p:nvPr/>
        </p:nvSpPr>
        <p:spPr>
          <a:xfrm rot="5400000">
            <a:off x="8667380" y="3679584"/>
            <a:ext cx="4101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85"/>
          <p:cNvCxnSpPr/>
          <p:nvPr/>
        </p:nvCxnSpPr>
        <p:spPr>
          <a:xfrm>
            <a:off x="1184091" y="3116532"/>
            <a:ext cx="3000" cy="526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80" name="Google Shape;580;p85"/>
          <p:cNvCxnSpPr/>
          <p:nvPr/>
        </p:nvCxnSpPr>
        <p:spPr>
          <a:xfrm>
            <a:off x="4706050" y="2744600"/>
            <a:ext cx="6000" cy="949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81" name="Google Shape;581;p85"/>
          <p:cNvCxnSpPr/>
          <p:nvPr/>
        </p:nvCxnSpPr>
        <p:spPr>
          <a:xfrm>
            <a:off x="7099353" y="3189336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582" name="Google Shape;582;p85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januari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85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februari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85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maart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85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april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85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mei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85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juni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85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juli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5"/>
          <p:cNvSpPr txBox="1"/>
          <p:nvPr/>
        </p:nvSpPr>
        <p:spPr>
          <a:xfrm>
            <a:off x="628651" y="27146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85"/>
          <p:cNvSpPr txBox="1"/>
          <p:nvPr/>
        </p:nvSpPr>
        <p:spPr>
          <a:xfrm>
            <a:off x="1372566" y="441203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>
                <a:solidFill>
                  <a:schemeClr val="dk1"/>
                </a:solidFill>
              </a:rPr>
              <a:t>1</a:t>
            </a:r>
            <a:br>
              <a:rPr lang="en" sz="1050" b="1">
                <a:solidFill>
                  <a:schemeClr val="dk1"/>
                </a:solidFill>
              </a:rPr>
            </a:br>
            <a:r>
              <a:rPr lang="en" sz="1050" i="1">
                <a:solidFill>
                  <a:schemeClr val="dk1"/>
                </a:solidFill>
              </a:rPr>
              <a:t>(20/01)</a:t>
            </a:r>
            <a:endParaRPr sz="50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85"/>
          <p:cNvSpPr txBox="1"/>
          <p:nvPr/>
        </p:nvSpPr>
        <p:spPr>
          <a:xfrm>
            <a:off x="2157172" y="2679639"/>
            <a:ext cx="11088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lang="en" sz="1050" b="1">
                <a:solidFill>
                  <a:schemeClr val="dk1"/>
                </a:solidFill>
              </a:rPr>
              <a:t> </a:t>
            </a:r>
            <a:r>
              <a:rPr lang="en" sz="1050" i="1">
                <a:solidFill>
                  <a:schemeClr val="dk1"/>
                </a:solidFill>
              </a:rPr>
              <a:t>(17/02)</a:t>
            </a:r>
            <a:endParaRPr lang="en-US" sz="500" i="1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92" name="Google Shape;592;p85"/>
          <p:cNvSpPr txBox="1"/>
          <p:nvPr/>
        </p:nvSpPr>
        <p:spPr>
          <a:xfrm>
            <a:off x="2890123" y="417050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br>
              <a:rPr lang="en-US"/>
            </a:br>
            <a:r>
              <a:rPr lang="en" sz="1050" i="1">
                <a:solidFill>
                  <a:schemeClr val="dk1"/>
                </a:solidFill>
              </a:rPr>
              <a:t>(17/03)</a:t>
            </a:r>
            <a:endParaRPr sz="50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85"/>
          <p:cNvSpPr txBox="1"/>
          <p:nvPr/>
        </p:nvSpPr>
        <p:spPr>
          <a:xfrm>
            <a:off x="3633442" y="267675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br>
              <a:rPr lang="en-US"/>
            </a:br>
            <a:r>
              <a:rPr lang="en" sz="1050" i="1">
                <a:solidFill>
                  <a:schemeClr val="dk1"/>
                </a:solidFill>
              </a:rPr>
              <a:t>(28/04)</a:t>
            </a:r>
            <a:endParaRPr lang="en-US" sz="500" i="1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94" name="Google Shape;594;p85"/>
          <p:cNvSpPr txBox="1"/>
          <p:nvPr/>
        </p:nvSpPr>
        <p:spPr>
          <a:xfrm>
            <a:off x="4154652" y="226129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85"/>
          <p:cNvSpPr txBox="1"/>
          <p:nvPr/>
        </p:nvSpPr>
        <p:spPr>
          <a:xfrm>
            <a:off x="6544945" y="27146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85"/>
          <p:cNvSpPr/>
          <p:nvPr/>
        </p:nvSpPr>
        <p:spPr>
          <a:xfrm rot="-5400000">
            <a:off x="5810651" y="2792973"/>
            <a:ext cx="221100" cy="2426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5"/>
          <p:cNvSpPr txBox="1"/>
          <p:nvPr/>
        </p:nvSpPr>
        <p:spPr>
          <a:xfrm>
            <a:off x="5046420" y="420580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draft specificatie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85"/>
          <p:cNvSpPr/>
          <p:nvPr/>
        </p:nvSpPr>
        <p:spPr>
          <a:xfrm>
            <a:off x="634000" y="3428925"/>
            <a:ext cx="80949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5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augustus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85"/>
          <p:cNvSpPr/>
          <p:nvPr/>
        </p:nvSpPr>
        <p:spPr>
          <a:xfrm>
            <a:off x="1094512" y="227823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5"/>
          <p:cNvSpPr txBox="1"/>
          <p:nvPr/>
        </p:nvSpPr>
        <p:spPr>
          <a:xfrm>
            <a:off x="628651" y="20862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85"/>
          <p:cNvSpPr txBox="1"/>
          <p:nvPr/>
        </p:nvSpPr>
        <p:spPr>
          <a:xfrm>
            <a:off x="628650" y="1197769"/>
            <a:ext cx="78867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Startdatum: </a:t>
            </a:r>
            <a:r>
              <a:rPr lang="en" sz="1800"/>
              <a:t>16</a:t>
            </a: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/>
              <a:t>december </a:t>
            </a: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Duur: 10 maanden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85"/>
          <p:cNvSpPr txBox="1"/>
          <p:nvPr/>
        </p:nvSpPr>
        <p:spPr>
          <a:xfrm>
            <a:off x="7914149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september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3;p84">
            <a:extLst>
              <a:ext uri="{FF2B5EF4-FFF2-40B4-BE49-F238E27FC236}">
                <a16:creationId xmlns:a16="http://schemas.microsoft.com/office/drawing/2014/main" id="{98D7CE20-E04D-4518-BA94-6DE934D89D6D}"/>
              </a:ext>
            </a:extLst>
          </p:cNvPr>
          <p:cNvSpPr txBox="1"/>
          <p:nvPr/>
        </p:nvSpPr>
        <p:spPr>
          <a:xfrm>
            <a:off x="641659" y="955610"/>
            <a:ext cx="6958500" cy="176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" b="1">
                <a:cs typeface="Calibri"/>
                <a:sym typeface="Calibri"/>
              </a:rPr>
              <a:t>Doel </a:t>
            </a:r>
            <a:r>
              <a:rPr lang="en" b="1" err="1">
                <a:cs typeface="Calibri"/>
                <a:sym typeface="Calibri"/>
              </a:rPr>
              <a:t>en</a:t>
            </a:r>
            <a:r>
              <a:rPr lang="en" b="1">
                <a:cs typeface="Calibri"/>
                <a:sym typeface="Calibri"/>
              </a:rPr>
              <a:t> </a:t>
            </a:r>
            <a:r>
              <a:rPr lang="en" b="1" err="1">
                <a:cs typeface="Calibri"/>
                <a:sym typeface="Calibri"/>
              </a:rPr>
              <a:t>inhoud</a:t>
            </a:r>
            <a:endParaRPr lang="en" b="1">
              <a:cs typeface="Calibri"/>
            </a:endParaRPr>
          </a:p>
          <a:p>
            <a:pPr marL="285750" indent="-285750">
              <a:spcBef>
                <a:spcPts val="600"/>
              </a:spcBef>
              <a:buChar char="•"/>
            </a:pPr>
            <a:r>
              <a:rPr lang="en" err="1"/>
              <a:t>Iteratief</a:t>
            </a:r>
            <a:r>
              <a:rPr lang="en"/>
              <a:t> </a:t>
            </a:r>
            <a:r>
              <a:rPr lang="en" err="1"/>
              <a:t>uitwerken</a:t>
            </a:r>
            <a:r>
              <a:rPr lang="en"/>
              <a:t> van </a:t>
            </a:r>
            <a:r>
              <a:rPr lang="en" err="1"/>
              <a:t>een</a:t>
            </a:r>
            <a:r>
              <a:rPr lang="en"/>
              <a:t> OSLO LDES </a:t>
            </a:r>
            <a:r>
              <a:rPr lang="en" err="1"/>
              <a:t>specificatie</a:t>
            </a:r>
            <a:endParaRPr lang="en"/>
          </a:p>
          <a:p>
            <a:r>
              <a:rPr lang="en"/>
              <a:t>              </a:t>
            </a:r>
            <a:r>
              <a:rPr lang="en" err="1"/>
              <a:t>Opstellen</a:t>
            </a:r>
            <a:r>
              <a:rPr lang="en"/>
              <a:t> van </a:t>
            </a:r>
            <a:r>
              <a:rPr lang="en" err="1"/>
              <a:t>een</a:t>
            </a:r>
            <a:r>
              <a:rPr lang="en"/>
              <a:t> </a:t>
            </a:r>
            <a:r>
              <a:rPr lang="en" b="1" err="1"/>
              <a:t>vocabularium</a:t>
            </a:r>
            <a:endParaRPr lang="en" b="1"/>
          </a:p>
          <a:p>
            <a:r>
              <a:rPr lang="en"/>
              <a:t>              </a:t>
            </a:r>
            <a:r>
              <a:rPr lang="en" err="1"/>
              <a:t>Opstellen</a:t>
            </a:r>
            <a:r>
              <a:rPr lang="en"/>
              <a:t> van </a:t>
            </a:r>
            <a:r>
              <a:rPr lang="en" err="1"/>
              <a:t>een</a:t>
            </a:r>
            <a:r>
              <a:rPr lang="en"/>
              <a:t> </a:t>
            </a:r>
            <a:r>
              <a:rPr lang="en" b="1" err="1"/>
              <a:t>applicatieprofiel</a:t>
            </a:r>
            <a:r>
              <a:rPr lang="en" b="1"/>
              <a:t> </a:t>
            </a:r>
            <a:r>
              <a:rPr lang="en"/>
              <a:t>(~</a:t>
            </a:r>
            <a:r>
              <a:rPr lang="en" err="1"/>
              <a:t>datamodel</a:t>
            </a:r>
            <a:r>
              <a:rPr lang="en"/>
              <a:t>)</a:t>
            </a:r>
          </a:p>
          <a:p>
            <a:r>
              <a:rPr lang="en"/>
              <a:t>              </a:t>
            </a:r>
            <a:r>
              <a:rPr lang="en" err="1"/>
              <a:t>Uitwerken</a:t>
            </a:r>
            <a:r>
              <a:rPr lang="en"/>
              <a:t> van </a:t>
            </a:r>
            <a:r>
              <a:rPr lang="en" err="1"/>
              <a:t>een</a:t>
            </a:r>
            <a:r>
              <a:rPr lang="en"/>
              <a:t> </a:t>
            </a:r>
            <a:r>
              <a:rPr lang="en" b="1" err="1"/>
              <a:t>technisch</a:t>
            </a:r>
            <a:r>
              <a:rPr lang="en" b="1"/>
              <a:t> "</a:t>
            </a:r>
            <a:r>
              <a:rPr lang="en" b="1" err="1"/>
              <a:t>afsprakenkader</a:t>
            </a:r>
            <a:r>
              <a:rPr lang="en" b="1"/>
              <a:t>"</a:t>
            </a:r>
            <a:r>
              <a:rPr lang="en"/>
              <a:t> </a:t>
            </a:r>
            <a:r>
              <a:rPr lang="en" sz="1200"/>
              <a:t>(de </a:t>
            </a:r>
            <a:r>
              <a:rPr lang="en" sz="1200" err="1"/>
              <a:t>manier</a:t>
            </a:r>
            <a:r>
              <a:rPr lang="en" sz="1200"/>
              <a:t> </a:t>
            </a:r>
            <a:r>
              <a:rPr lang="en" sz="1200" err="1"/>
              <a:t>waarop</a:t>
            </a:r>
            <a:r>
              <a:rPr lang="en" sz="1200"/>
              <a:t> we </a:t>
            </a:r>
            <a:br>
              <a:rPr lang="en" sz="1200"/>
            </a:br>
            <a:r>
              <a:rPr lang="en" sz="1200"/>
              <a:t>                 Linked Data Event Streams </a:t>
            </a:r>
            <a:r>
              <a:rPr lang="en" sz="1200" err="1"/>
              <a:t>zullen</a:t>
            </a:r>
            <a:r>
              <a:rPr lang="en" sz="1200"/>
              <a:t> </a:t>
            </a:r>
            <a:r>
              <a:rPr lang="en" sz="1200" err="1"/>
              <a:t>ontsluiten</a:t>
            </a:r>
            <a:r>
              <a:rPr lang="en" sz="1200"/>
              <a:t> </a:t>
            </a:r>
            <a:r>
              <a:rPr lang="en" sz="1200" err="1"/>
              <a:t>en</a:t>
            </a:r>
            <a:r>
              <a:rPr lang="en" sz="1200"/>
              <a:t> de regels &amp; </a:t>
            </a:r>
            <a:r>
              <a:rPr lang="en" sz="1200" err="1"/>
              <a:t>richtlijnen</a:t>
            </a:r>
            <a:r>
              <a:rPr lang="en" sz="1200"/>
              <a:t> </a:t>
            </a:r>
            <a:r>
              <a:rPr lang="en" sz="1200" err="1"/>
              <a:t>hieromtrent</a:t>
            </a:r>
            <a:r>
              <a:rPr lang="en" sz="1200"/>
              <a:t>)</a:t>
            </a:r>
          </a:p>
          <a:p>
            <a:pPr marL="285750" lvl="1" indent="-285750">
              <a:spcBef>
                <a:spcPts val="600"/>
              </a:spcBef>
              <a:buChar char="•"/>
            </a:pPr>
            <a:r>
              <a:rPr lang="en"/>
              <a:t>Vier </a:t>
            </a:r>
            <a:r>
              <a:rPr lang="en" err="1"/>
              <a:t>maandelijkse</a:t>
            </a:r>
            <a:r>
              <a:rPr lang="en"/>
              <a:t> </a:t>
            </a:r>
            <a:r>
              <a:rPr lang="en" err="1"/>
              <a:t>sessies</a:t>
            </a:r>
            <a:r>
              <a:rPr lang="en"/>
              <a:t>: </a:t>
            </a:r>
            <a:r>
              <a:rPr lang="en" err="1"/>
              <a:t>o.w.v</a:t>
            </a:r>
            <a:r>
              <a:rPr lang="en"/>
              <a:t>. de </a:t>
            </a:r>
            <a:r>
              <a:rPr lang="en" err="1"/>
              <a:t>iteratieve</a:t>
            </a:r>
            <a:r>
              <a:rPr lang="en"/>
              <a:t> </a:t>
            </a:r>
            <a:r>
              <a:rPr lang="en" err="1"/>
              <a:t>werkwijze</a:t>
            </a:r>
            <a:r>
              <a:rPr lang="en"/>
              <a:t> is het </a:t>
            </a:r>
            <a:r>
              <a:rPr lang="en" err="1"/>
              <a:t>wenselijk</a:t>
            </a:r>
            <a:r>
              <a:rPr lang="en"/>
              <a:t> </a:t>
            </a:r>
            <a:r>
              <a:rPr lang="en" err="1"/>
              <a:t>dat</a:t>
            </a:r>
            <a:r>
              <a:rPr lang="en"/>
              <a:t> de </a:t>
            </a:r>
            <a:r>
              <a:rPr lang="en" err="1"/>
              <a:t>deelnemers</a:t>
            </a:r>
            <a:r>
              <a:rPr lang="en"/>
              <a:t> op alle </a:t>
            </a:r>
            <a:r>
              <a:rPr lang="en" err="1"/>
              <a:t>sessies</a:t>
            </a:r>
            <a:r>
              <a:rPr lang="en"/>
              <a:t> </a:t>
            </a:r>
            <a:r>
              <a:rPr lang="en" err="1"/>
              <a:t>aanwezig</a:t>
            </a:r>
            <a:r>
              <a:rPr lang="en"/>
              <a:t> zijn!</a:t>
            </a:r>
          </a:p>
          <a:p>
            <a:pPr marL="285750" lvl="1" indent="-285750">
              <a:buChar char="•"/>
            </a:pPr>
            <a:endParaRPr lang="en"/>
          </a:p>
          <a:p>
            <a:endParaRPr lang="en" sz="1800">
              <a:latin typeface="Calibri"/>
              <a:cs typeface="Calibri"/>
            </a:endParaRPr>
          </a:p>
          <a:p>
            <a:r>
              <a:rPr lang="en-US" b="1" err="1"/>
              <a:t>Doelpubliek</a:t>
            </a:r>
            <a:r>
              <a:rPr lang="en-US" b="1"/>
              <a:t> / </a:t>
            </a:r>
            <a:r>
              <a:rPr lang="en-US" b="1" err="1"/>
              <a:t>verwachte</a:t>
            </a:r>
            <a:r>
              <a:rPr lang="en-US" b="1"/>
              <a:t> </a:t>
            </a:r>
            <a:r>
              <a:rPr lang="en-US" b="1" err="1"/>
              <a:t>profielen</a:t>
            </a:r>
            <a:endParaRPr lang="en-US" b="1"/>
          </a:p>
          <a:p>
            <a:pPr marL="285750" indent="-285750">
              <a:spcBef>
                <a:spcPts val="600"/>
              </a:spcBef>
              <a:buFont typeface="Arial,Sans-Serif"/>
              <a:buChar char="•"/>
            </a:pPr>
            <a:r>
              <a:rPr lang="en" err="1"/>
              <a:t>Iedereen</a:t>
            </a:r>
            <a:r>
              <a:rPr lang="en"/>
              <a:t> die wilt </a:t>
            </a:r>
            <a:r>
              <a:rPr lang="en" err="1"/>
              <a:t>bijdragen</a:t>
            </a:r>
            <a:r>
              <a:rPr lang="en"/>
              <a:t> </a:t>
            </a:r>
            <a:r>
              <a:rPr lang="en" err="1"/>
              <a:t>aan</a:t>
            </a:r>
            <a:r>
              <a:rPr lang="en"/>
              <a:t> </a:t>
            </a:r>
            <a:r>
              <a:rPr lang="en" err="1"/>
              <a:t>een</a:t>
            </a:r>
            <a:r>
              <a:rPr lang="en"/>
              <a:t> </a:t>
            </a:r>
            <a:r>
              <a:rPr lang="en" err="1"/>
              <a:t>semantische</a:t>
            </a:r>
            <a:r>
              <a:rPr lang="en"/>
              <a:t> </a:t>
            </a:r>
            <a:r>
              <a:rPr lang="en" err="1"/>
              <a:t>standaard</a:t>
            </a:r>
            <a:r>
              <a:rPr lang="en"/>
              <a:t> </a:t>
            </a:r>
            <a:r>
              <a:rPr lang="en" err="1"/>
              <a:t>voor</a:t>
            </a:r>
            <a:r>
              <a:rPr lang="en"/>
              <a:t> </a:t>
            </a:r>
            <a:r>
              <a:rPr lang="en" err="1"/>
              <a:t>een</a:t>
            </a:r>
            <a:r>
              <a:rPr lang="en"/>
              <a:t> LDES!</a:t>
            </a:r>
          </a:p>
          <a:p>
            <a:pPr marL="285750" indent="-285750">
              <a:spcBef>
                <a:spcPts val="600"/>
              </a:spcBef>
              <a:buFont typeface="Arial,Sans-Serif"/>
              <a:buChar char="•"/>
            </a:pPr>
            <a:r>
              <a:rPr lang="en" err="1"/>
              <a:t>Gezien</a:t>
            </a:r>
            <a:r>
              <a:rPr lang="en"/>
              <a:t> de (</a:t>
            </a:r>
            <a:r>
              <a:rPr lang="en" err="1"/>
              <a:t>technische</a:t>
            </a:r>
            <a:r>
              <a:rPr lang="en"/>
              <a:t>) </a:t>
            </a:r>
            <a:r>
              <a:rPr lang="en" err="1"/>
              <a:t>aard</a:t>
            </a:r>
            <a:r>
              <a:rPr lang="en"/>
              <a:t> van het </a:t>
            </a:r>
            <a:r>
              <a:rPr lang="en" err="1"/>
              <a:t>onderwerp</a:t>
            </a:r>
            <a:r>
              <a:rPr lang="en"/>
              <a:t> </a:t>
            </a:r>
            <a:r>
              <a:rPr lang="en" err="1"/>
              <a:t>focussen</a:t>
            </a:r>
            <a:r>
              <a:rPr lang="en"/>
              <a:t> we </a:t>
            </a:r>
            <a:r>
              <a:rPr lang="en" err="1"/>
              <a:t>specifiek</a:t>
            </a:r>
            <a:r>
              <a:rPr lang="en"/>
              <a:t> op data-</a:t>
            </a:r>
            <a:r>
              <a:rPr lang="en" err="1"/>
              <a:t>gerelateerde</a:t>
            </a:r>
            <a:r>
              <a:rPr lang="en"/>
              <a:t> </a:t>
            </a:r>
            <a:r>
              <a:rPr lang="en" err="1"/>
              <a:t>en</a:t>
            </a:r>
            <a:r>
              <a:rPr lang="en"/>
              <a:t> </a:t>
            </a:r>
            <a:r>
              <a:rPr lang="en" err="1"/>
              <a:t>andere</a:t>
            </a:r>
            <a:r>
              <a:rPr lang="en"/>
              <a:t> (</a:t>
            </a:r>
            <a:r>
              <a:rPr lang="en" err="1"/>
              <a:t>technische</a:t>
            </a:r>
            <a:r>
              <a:rPr lang="en"/>
              <a:t>) </a:t>
            </a:r>
            <a:r>
              <a:rPr lang="en" err="1"/>
              <a:t>profielen</a:t>
            </a:r>
            <a:r>
              <a:rPr lang="en"/>
              <a:t> </a:t>
            </a:r>
            <a:r>
              <a:rPr lang="en" err="1"/>
              <a:t>voor</a:t>
            </a:r>
            <a:r>
              <a:rPr lang="en"/>
              <a:t> de </a:t>
            </a:r>
            <a:r>
              <a:rPr lang="en" err="1"/>
              <a:t>thematische</a:t>
            </a:r>
            <a:r>
              <a:rPr lang="en"/>
              <a:t> </a:t>
            </a:r>
            <a:r>
              <a:rPr lang="en" err="1"/>
              <a:t>werkgroepen</a:t>
            </a:r>
            <a:r>
              <a:rPr lang="en"/>
              <a:t>.</a:t>
            </a:r>
          </a:p>
        </p:txBody>
      </p:sp>
      <p:sp>
        <p:nvSpPr>
          <p:cNvPr id="5" name="Google Shape;567;p84">
            <a:extLst>
              <a:ext uri="{FF2B5EF4-FFF2-40B4-BE49-F238E27FC236}">
                <a16:creationId xmlns:a16="http://schemas.microsoft.com/office/drawing/2014/main" id="{21FCF6BC-83D4-421E-AF5F-0099B3CD7523}"/>
              </a:ext>
            </a:extLst>
          </p:cNvPr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" sz="3200" b="1" err="1"/>
              <a:t>Thematische</a:t>
            </a:r>
            <a:r>
              <a:rPr lang="en" sz="3200" b="1"/>
              <a:t> werkgroepen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4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9"/>
          <p:cNvSpPr/>
          <p:nvPr/>
        </p:nvSpPr>
        <p:spPr>
          <a:xfrm>
            <a:off x="537882" y="4336954"/>
            <a:ext cx="1533000" cy="83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9"/>
          <p:cNvSpPr/>
          <p:nvPr/>
        </p:nvSpPr>
        <p:spPr>
          <a:xfrm>
            <a:off x="1528939" y="4148150"/>
            <a:ext cx="6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Volgende stappen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10</a:t>
            </a:r>
            <a:r>
              <a:rPr lang="en" sz="1600"/>
              <a:t>’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9"/>
          <p:cNvSpPr/>
          <p:nvPr/>
        </p:nvSpPr>
        <p:spPr>
          <a:xfrm>
            <a:off x="1528953" y="3528350"/>
            <a:ext cx="6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Brainstorm oefeningen				90’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4" name="Google Shape;384;p69"/>
          <p:cNvSpPr/>
          <p:nvPr/>
        </p:nvSpPr>
        <p:spPr>
          <a:xfrm>
            <a:off x="1514900" y="2962675"/>
            <a:ext cx="673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Inspiratie (bestaande standaarden en use cases)		30’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5" name="Google Shape;385;p69"/>
          <p:cNvSpPr/>
          <p:nvPr/>
        </p:nvSpPr>
        <p:spPr>
          <a:xfrm>
            <a:off x="1514899" y="1715525"/>
            <a:ext cx="729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Context &amp; Linked Data Event Streams (LDES)	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600">
                <a:solidFill>
                  <a:schemeClr val="dk1"/>
                </a:solidFill>
              </a:rPr>
              <a:t>20’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9"/>
          <p:cNvSpPr/>
          <p:nvPr/>
        </p:nvSpPr>
        <p:spPr>
          <a:xfrm>
            <a:off x="1514896" y="1020100"/>
            <a:ext cx="729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Welkom</a:t>
            </a:r>
            <a:r>
              <a:rPr lang="en" sz="1600">
                <a:solidFill>
                  <a:schemeClr val="dk1"/>
                </a:solidFill>
              </a:rPr>
              <a:t>                                                                                   10’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9"/>
          <p:cNvSpPr/>
          <p:nvPr/>
        </p:nvSpPr>
        <p:spPr>
          <a:xfrm>
            <a:off x="896293" y="1018927"/>
            <a:ext cx="333400" cy="340891"/>
          </a:xfrm>
          <a:custGeom>
            <a:avLst/>
            <a:gdLst/>
            <a:ahLst/>
            <a:cxnLst/>
            <a:rect l="l" t="t" r="r" b="b"/>
            <a:pathLst>
              <a:path w="749" h="766" extrusionOk="0">
                <a:moveTo>
                  <a:pt x="697" y="179"/>
                </a:moveTo>
                <a:cubicBezTo>
                  <a:pt x="664" y="171"/>
                  <a:pt x="631" y="191"/>
                  <a:pt x="623" y="224"/>
                </a:cubicBezTo>
                <a:cubicBezTo>
                  <a:pt x="589" y="360"/>
                  <a:pt x="589" y="360"/>
                  <a:pt x="589" y="360"/>
                </a:cubicBezTo>
                <a:cubicBezTo>
                  <a:pt x="567" y="341"/>
                  <a:pt x="541" y="326"/>
                  <a:pt x="513" y="317"/>
                </a:cubicBezTo>
                <a:cubicBezTo>
                  <a:pt x="401" y="36"/>
                  <a:pt x="401" y="36"/>
                  <a:pt x="401" y="36"/>
                </a:cubicBezTo>
                <a:cubicBezTo>
                  <a:pt x="391" y="12"/>
                  <a:pt x="363" y="0"/>
                  <a:pt x="339" y="10"/>
                </a:cubicBezTo>
                <a:cubicBezTo>
                  <a:pt x="314" y="20"/>
                  <a:pt x="302" y="47"/>
                  <a:pt x="312" y="72"/>
                </a:cubicBezTo>
                <a:cubicBezTo>
                  <a:pt x="407" y="308"/>
                  <a:pt x="407" y="308"/>
                  <a:pt x="407" y="308"/>
                </a:cubicBezTo>
                <a:cubicBezTo>
                  <a:pt x="395" y="310"/>
                  <a:pt x="384" y="313"/>
                  <a:pt x="373" y="316"/>
                </a:cubicBezTo>
                <a:cubicBezTo>
                  <a:pt x="218" y="74"/>
                  <a:pt x="218" y="74"/>
                  <a:pt x="218" y="74"/>
                </a:cubicBezTo>
                <a:cubicBezTo>
                  <a:pt x="204" y="52"/>
                  <a:pt x="175" y="45"/>
                  <a:pt x="153" y="60"/>
                </a:cubicBezTo>
                <a:cubicBezTo>
                  <a:pt x="130" y="74"/>
                  <a:pt x="124" y="103"/>
                  <a:pt x="138" y="126"/>
                </a:cubicBezTo>
                <a:cubicBezTo>
                  <a:pt x="291" y="364"/>
                  <a:pt x="291" y="364"/>
                  <a:pt x="291" y="364"/>
                </a:cubicBezTo>
                <a:cubicBezTo>
                  <a:pt x="282" y="372"/>
                  <a:pt x="275" y="381"/>
                  <a:pt x="268" y="389"/>
                </a:cubicBezTo>
                <a:cubicBezTo>
                  <a:pt x="106" y="218"/>
                  <a:pt x="106" y="218"/>
                  <a:pt x="106" y="218"/>
                </a:cubicBezTo>
                <a:cubicBezTo>
                  <a:pt x="88" y="199"/>
                  <a:pt x="57" y="198"/>
                  <a:pt x="38" y="216"/>
                </a:cubicBezTo>
                <a:cubicBezTo>
                  <a:pt x="19" y="234"/>
                  <a:pt x="18" y="264"/>
                  <a:pt x="36" y="283"/>
                </a:cubicBezTo>
                <a:cubicBezTo>
                  <a:pt x="224" y="482"/>
                  <a:pt x="224" y="482"/>
                  <a:pt x="224" y="482"/>
                </a:cubicBezTo>
                <a:cubicBezTo>
                  <a:pt x="220" y="497"/>
                  <a:pt x="219" y="512"/>
                  <a:pt x="219" y="527"/>
                </a:cubicBezTo>
                <a:cubicBezTo>
                  <a:pt x="76" y="415"/>
                  <a:pt x="76" y="415"/>
                  <a:pt x="76" y="415"/>
                </a:cubicBezTo>
                <a:cubicBezTo>
                  <a:pt x="57" y="401"/>
                  <a:pt x="30" y="404"/>
                  <a:pt x="15" y="423"/>
                </a:cubicBezTo>
                <a:cubicBezTo>
                  <a:pt x="0" y="441"/>
                  <a:pt x="4" y="469"/>
                  <a:pt x="23" y="483"/>
                </a:cubicBezTo>
                <a:cubicBezTo>
                  <a:pt x="304" y="705"/>
                  <a:pt x="304" y="705"/>
                  <a:pt x="304" y="705"/>
                </a:cubicBezTo>
                <a:cubicBezTo>
                  <a:pt x="306" y="707"/>
                  <a:pt x="308" y="708"/>
                  <a:pt x="309" y="709"/>
                </a:cubicBezTo>
                <a:cubicBezTo>
                  <a:pt x="315" y="713"/>
                  <a:pt x="315" y="713"/>
                  <a:pt x="315" y="713"/>
                </a:cubicBezTo>
                <a:cubicBezTo>
                  <a:pt x="317" y="715"/>
                  <a:pt x="320" y="717"/>
                  <a:pt x="323" y="718"/>
                </a:cubicBezTo>
                <a:cubicBezTo>
                  <a:pt x="398" y="766"/>
                  <a:pt x="497" y="766"/>
                  <a:pt x="573" y="710"/>
                </a:cubicBezTo>
                <a:cubicBezTo>
                  <a:pt x="620" y="677"/>
                  <a:pt x="649" y="629"/>
                  <a:pt x="661" y="577"/>
                </a:cubicBezTo>
                <a:cubicBezTo>
                  <a:pt x="741" y="253"/>
                  <a:pt x="741" y="253"/>
                  <a:pt x="741" y="253"/>
                </a:cubicBezTo>
                <a:cubicBezTo>
                  <a:pt x="749" y="220"/>
                  <a:pt x="729" y="188"/>
                  <a:pt x="697" y="179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9"/>
          <p:cNvSpPr/>
          <p:nvPr/>
        </p:nvSpPr>
        <p:spPr>
          <a:xfrm>
            <a:off x="987604" y="3512898"/>
            <a:ext cx="323410" cy="369612"/>
          </a:xfrm>
          <a:custGeom>
            <a:avLst/>
            <a:gdLst/>
            <a:ahLst/>
            <a:cxnLst/>
            <a:rect l="l" t="t" r="r" b="b"/>
            <a:pathLst>
              <a:path w="728" h="829" extrusionOk="0">
                <a:moveTo>
                  <a:pt x="93" y="338"/>
                </a:moveTo>
                <a:cubicBezTo>
                  <a:pt x="108" y="345"/>
                  <a:pt x="126" y="339"/>
                  <a:pt x="134" y="324"/>
                </a:cubicBezTo>
                <a:cubicBezTo>
                  <a:pt x="135" y="321"/>
                  <a:pt x="136" y="319"/>
                  <a:pt x="136" y="316"/>
                </a:cubicBezTo>
                <a:cubicBezTo>
                  <a:pt x="150" y="307"/>
                  <a:pt x="170" y="293"/>
                  <a:pt x="188" y="274"/>
                </a:cubicBezTo>
                <a:cubicBezTo>
                  <a:pt x="111" y="411"/>
                  <a:pt x="91" y="504"/>
                  <a:pt x="91" y="504"/>
                </a:cubicBezTo>
                <a:cubicBezTo>
                  <a:pt x="142" y="533"/>
                  <a:pt x="142" y="533"/>
                  <a:pt x="142" y="533"/>
                </a:cubicBezTo>
                <a:cubicBezTo>
                  <a:pt x="194" y="563"/>
                  <a:pt x="194" y="563"/>
                  <a:pt x="194" y="563"/>
                </a:cubicBezTo>
                <a:cubicBezTo>
                  <a:pt x="194" y="563"/>
                  <a:pt x="268" y="496"/>
                  <a:pt x="350" y="354"/>
                </a:cubicBezTo>
                <a:cubicBezTo>
                  <a:pt x="433" y="211"/>
                  <a:pt x="453" y="113"/>
                  <a:pt x="453" y="113"/>
                </a:cubicBezTo>
                <a:cubicBezTo>
                  <a:pt x="402" y="84"/>
                  <a:pt x="402" y="84"/>
                  <a:pt x="402" y="84"/>
                </a:cubicBezTo>
                <a:cubicBezTo>
                  <a:pt x="354" y="56"/>
                  <a:pt x="354" y="56"/>
                  <a:pt x="354" y="56"/>
                </a:cubicBezTo>
                <a:cubicBezTo>
                  <a:pt x="351" y="45"/>
                  <a:pt x="344" y="35"/>
                  <a:pt x="334" y="28"/>
                </a:cubicBezTo>
                <a:cubicBezTo>
                  <a:pt x="314" y="12"/>
                  <a:pt x="286" y="11"/>
                  <a:pt x="265" y="25"/>
                </a:cubicBezTo>
                <a:cubicBezTo>
                  <a:pt x="242" y="40"/>
                  <a:pt x="236" y="63"/>
                  <a:pt x="228" y="95"/>
                </a:cubicBezTo>
                <a:cubicBezTo>
                  <a:pt x="220" y="124"/>
                  <a:pt x="210" y="165"/>
                  <a:pt x="182" y="222"/>
                </a:cubicBezTo>
                <a:cubicBezTo>
                  <a:pt x="168" y="251"/>
                  <a:pt x="140" y="273"/>
                  <a:pt x="121" y="284"/>
                </a:cubicBezTo>
                <a:cubicBezTo>
                  <a:pt x="120" y="284"/>
                  <a:pt x="120" y="284"/>
                  <a:pt x="119" y="283"/>
                </a:cubicBezTo>
                <a:cubicBezTo>
                  <a:pt x="104" y="276"/>
                  <a:pt x="86" y="282"/>
                  <a:pt x="79" y="298"/>
                </a:cubicBezTo>
                <a:cubicBezTo>
                  <a:pt x="71" y="313"/>
                  <a:pt x="78" y="331"/>
                  <a:pt x="93" y="338"/>
                </a:cubicBezTo>
                <a:close/>
                <a:moveTo>
                  <a:pt x="344" y="111"/>
                </a:moveTo>
                <a:cubicBezTo>
                  <a:pt x="349" y="106"/>
                  <a:pt x="357" y="105"/>
                  <a:pt x="362" y="109"/>
                </a:cubicBezTo>
                <a:cubicBezTo>
                  <a:pt x="368" y="114"/>
                  <a:pt x="369" y="122"/>
                  <a:pt x="364" y="128"/>
                </a:cubicBezTo>
                <a:cubicBezTo>
                  <a:pt x="364" y="128"/>
                  <a:pt x="315" y="187"/>
                  <a:pt x="252" y="297"/>
                </a:cubicBezTo>
                <a:cubicBezTo>
                  <a:pt x="188" y="407"/>
                  <a:pt x="162" y="478"/>
                  <a:pt x="162" y="479"/>
                </a:cubicBezTo>
                <a:cubicBezTo>
                  <a:pt x="160" y="484"/>
                  <a:pt x="155" y="487"/>
                  <a:pt x="149" y="487"/>
                </a:cubicBezTo>
                <a:cubicBezTo>
                  <a:pt x="148" y="487"/>
                  <a:pt x="146" y="487"/>
                  <a:pt x="145" y="486"/>
                </a:cubicBezTo>
                <a:cubicBezTo>
                  <a:pt x="138" y="484"/>
                  <a:pt x="135" y="476"/>
                  <a:pt x="137" y="470"/>
                </a:cubicBezTo>
                <a:cubicBezTo>
                  <a:pt x="138" y="467"/>
                  <a:pt x="165" y="396"/>
                  <a:pt x="229" y="284"/>
                </a:cubicBezTo>
                <a:cubicBezTo>
                  <a:pt x="294" y="172"/>
                  <a:pt x="342" y="114"/>
                  <a:pt x="344" y="111"/>
                </a:cubicBezTo>
                <a:close/>
                <a:moveTo>
                  <a:pt x="261" y="104"/>
                </a:moveTo>
                <a:cubicBezTo>
                  <a:pt x="269" y="74"/>
                  <a:pt x="273" y="61"/>
                  <a:pt x="284" y="54"/>
                </a:cubicBezTo>
                <a:cubicBezTo>
                  <a:pt x="295" y="47"/>
                  <a:pt x="306" y="50"/>
                  <a:pt x="313" y="55"/>
                </a:cubicBezTo>
                <a:cubicBezTo>
                  <a:pt x="317" y="58"/>
                  <a:pt x="326" y="68"/>
                  <a:pt x="321" y="84"/>
                </a:cubicBezTo>
                <a:cubicBezTo>
                  <a:pt x="298" y="110"/>
                  <a:pt x="263" y="153"/>
                  <a:pt x="224" y="213"/>
                </a:cubicBezTo>
                <a:cubicBezTo>
                  <a:pt x="245" y="165"/>
                  <a:pt x="255" y="130"/>
                  <a:pt x="261" y="104"/>
                </a:cubicBezTo>
                <a:close/>
                <a:moveTo>
                  <a:pt x="108" y="592"/>
                </a:moveTo>
                <a:cubicBezTo>
                  <a:pt x="96" y="585"/>
                  <a:pt x="85" y="580"/>
                  <a:pt x="75" y="577"/>
                </a:cubicBezTo>
                <a:cubicBezTo>
                  <a:pt x="84" y="531"/>
                  <a:pt x="84" y="531"/>
                  <a:pt x="84" y="531"/>
                </a:cubicBezTo>
                <a:cubicBezTo>
                  <a:pt x="174" y="583"/>
                  <a:pt x="174" y="583"/>
                  <a:pt x="174" y="583"/>
                </a:cubicBezTo>
                <a:cubicBezTo>
                  <a:pt x="138" y="614"/>
                  <a:pt x="138" y="614"/>
                  <a:pt x="138" y="614"/>
                </a:cubicBezTo>
                <a:cubicBezTo>
                  <a:pt x="130" y="606"/>
                  <a:pt x="120" y="599"/>
                  <a:pt x="108" y="592"/>
                </a:cubicBezTo>
                <a:close/>
                <a:moveTo>
                  <a:pt x="461" y="87"/>
                </a:moveTo>
                <a:cubicBezTo>
                  <a:pt x="369" y="34"/>
                  <a:pt x="369" y="34"/>
                  <a:pt x="369" y="34"/>
                </a:cubicBezTo>
                <a:cubicBezTo>
                  <a:pt x="384" y="8"/>
                  <a:pt x="416" y="0"/>
                  <a:pt x="442" y="14"/>
                </a:cubicBezTo>
                <a:cubicBezTo>
                  <a:pt x="467" y="29"/>
                  <a:pt x="476" y="61"/>
                  <a:pt x="461" y="87"/>
                </a:cubicBezTo>
                <a:close/>
                <a:moveTo>
                  <a:pt x="728" y="468"/>
                </a:moveTo>
                <a:cubicBezTo>
                  <a:pt x="728" y="480"/>
                  <a:pt x="719" y="489"/>
                  <a:pt x="707" y="489"/>
                </a:cubicBezTo>
                <a:cubicBezTo>
                  <a:pt x="500" y="489"/>
                  <a:pt x="406" y="532"/>
                  <a:pt x="406" y="571"/>
                </a:cubicBezTo>
                <a:cubicBezTo>
                  <a:pt x="406" y="588"/>
                  <a:pt x="419" y="597"/>
                  <a:pt x="441" y="611"/>
                </a:cubicBezTo>
                <a:cubicBezTo>
                  <a:pt x="466" y="628"/>
                  <a:pt x="497" y="648"/>
                  <a:pt x="497" y="691"/>
                </a:cubicBezTo>
                <a:cubicBezTo>
                  <a:pt x="497" y="752"/>
                  <a:pt x="416" y="793"/>
                  <a:pt x="251" y="814"/>
                </a:cubicBezTo>
                <a:cubicBezTo>
                  <a:pt x="138" y="829"/>
                  <a:pt x="27" y="829"/>
                  <a:pt x="22" y="829"/>
                </a:cubicBezTo>
                <a:cubicBezTo>
                  <a:pt x="10" y="829"/>
                  <a:pt x="0" y="819"/>
                  <a:pt x="0" y="807"/>
                </a:cubicBezTo>
                <a:cubicBezTo>
                  <a:pt x="0" y="795"/>
                  <a:pt x="10" y="785"/>
                  <a:pt x="22" y="785"/>
                </a:cubicBezTo>
                <a:cubicBezTo>
                  <a:pt x="288" y="785"/>
                  <a:pt x="453" y="736"/>
                  <a:pt x="453" y="691"/>
                </a:cubicBezTo>
                <a:cubicBezTo>
                  <a:pt x="453" y="672"/>
                  <a:pt x="440" y="663"/>
                  <a:pt x="417" y="647"/>
                </a:cubicBezTo>
                <a:cubicBezTo>
                  <a:pt x="393" y="632"/>
                  <a:pt x="363" y="612"/>
                  <a:pt x="363" y="571"/>
                </a:cubicBezTo>
                <a:cubicBezTo>
                  <a:pt x="363" y="458"/>
                  <a:pt x="603" y="446"/>
                  <a:pt x="707" y="446"/>
                </a:cubicBezTo>
                <a:cubicBezTo>
                  <a:pt x="719" y="446"/>
                  <a:pt x="728" y="456"/>
                  <a:pt x="728" y="468"/>
                </a:cubicBezTo>
                <a:close/>
                <a:moveTo>
                  <a:pt x="150" y="668"/>
                </a:moveTo>
                <a:cubicBezTo>
                  <a:pt x="22" y="742"/>
                  <a:pt x="22" y="742"/>
                  <a:pt x="22" y="742"/>
                </a:cubicBezTo>
                <a:cubicBezTo>
                  <a:pt x="22" y="593"/>
                  <a:pt x="22" y="593"/>
                  <a:pt x="22" y="593"/>
                </a:cubicBezTo>
                <a:cubicBezTo>
                  <a:pt x="35" y="590"/>
                  <a:pt x="59" y="590"/>
                  <a:pt x="87" y="603"/>
                </a:cubicBezTo>
                <a:cubicBezTo>
                  <a:pt x="52" y="664"/>
                  <a:pt x="52" y="664"/>
                  <a:pt x="52" y="664"/>
                </a:cubicBezTo>
                <a:cubicBezTo>
                  <a:pt x="48" y="670"/>
                  <a:pt x="50" y="678"/>
                  <a:pt x="56" y="682"/>
                </a:cubicBezTo>
                <a:cubicBezTo>
                  <a:pt x="59" y="683"/>
                  <a:pt x="61" y="683"/>
                  <a:pt x="63" y="683"/>
                </a:cubicBezTo>
                <a:cubicBezTo>
                  <a:pt x="67" y="683"/>
                  <a:pt x="72" y="681"/>
                  <a:pt x="74" y="677"/>
                </a:cubicBezTo>
                <a:cubicBezTo>
                  <a:pt x="110" y="616"/>
                  <a:pt x="110" y="616"/>
                  <a:pt x="110" y="616"/>
                </a:cubicBezTo>
                <a:cubicBezTo>
                  <a:pt x="135" y="633"/>
                  <a:pt x="147" y="654"/>
                  <a:pt x="150" y="668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9"/>
          <p:cNvSpPr/>
          <p:nvPr/>
        </p:nvSpPr>
        <p:spPr>
          <a:xfrm>
            <a:off x="1037552" y="2947841"/>
            <a:ext cx="223516" cy="368364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52" y="740"/>
                </a:moveTo>
                <a:cubicBezTo>
                  <a:pt x="352" y="752"/>
                  <a:pt x="342" y="761"/>
                  <a:pt x="330" y="761"/>
                </a:cubicBezTo>
                <a:cubicBezTo>
                  <a:pt x="170" y="761"/>
                  <a:pt x="170" y="761"/>
                  <a:pt x="170" y="761"/>
                </a:cubicBezTo>
                <a:cubicBezTo>
                  <a:pt x="158" y="761"/>
                  <a:pt x="149" y="752"/>
                  <a:pt x="149" y="740"/>
                </a:cubicBezTo>
                <a:cubicBezTo>
                  <a:pt x="149" y="728"/>
                  <a:pt x="158" y="718"/>
                  <a:pt x="170" y="718"/>
                </a:cubicBezTo>
                <a:cubicBezTo>
                  <a:pt x="330" y="718"/>
                  <a:pt x="330" y="718"/>
                  <a:pt x="330" y="718"/>
                </a:cubicBezTo>
                <a:cubicBezTo>
                  <a:pt x="342" y="718"/>
                  <a:pt x="352" y="728"/>
                  <a:pt x="352" y="740"/>
                </a:cubicBezTo>
                <a:close/>
                <a:moveTo>
                  <a:pt x="300" y="787"/>
                </a:moveTo>
                <a:cubicBezTo>
                  <a:pt x="200" y="787"/>
                  <a:pt x="200" y="787"/>
                  <a:pt x="200" y="787"/>
                </a:cubicBezTo>
                <a:cubicBezTo>
                  <a:pt x="188" y="787"/>
                  <a:pt x="179" y="797"/>
                  <a:pt x="179" y="809"/>
                </a:cubicBezTo>
                <a:cubicBezTo>
                  <a:pt x="179" y="821"/>
                  <a:pt x="188" y="830"/>
                  <a:pt x="200" y="830"/>
                </a:cubicBezTo>
                <a:cubicBezTo>
                  <a:pt x="300" y="830"/>
                  <a:pt x="300" y="830"/>
                  <a:pt x="300" y="830"/>
                </a:cubicBezTo>
                <a:cubicBezTo>
                  <a:pt x="312" y="830"/>
                  <a:pt x="322" y="821"/>
                  <a:pt x="322" y="809"/>
                </a:cubicBezTo>
                <a:cubicBezTo>
                  <a:pt x="322" y="797"/>
                  <a:pt x="312" y="787"/>
                  <a:pt x="300" y="787"/>
                </a:cubicBezTo>
                <a:close/>
                <a:moveTo>
                  <a:pt x="501" y="258"/>
                </a:moveTo>
                <a:cubicBezTo>
                  <a:pt x="501" y="336"/>
                  <a:pt x="469" y="379"/>
                  <a:pt x="438" y="421"/>
                </a:cubicBezTo>
                <a:cubicBezTo>
                  <a:pt x="400" y="472"/>
                  <a:pt x="360" y="525"/>
                  <a:pt x="357" y="653"/>
                </a:cubicBezTo>
                <a:cubicBezTo>
                  <a:pt x="357" y="672"/>
                  <a:pt x="341" y="688"/>
                  <a:pt x="322" y="688"/>
                </a:cubicBezTo>
                <a:cubicBezTo>
                  <a:pt x="179" y="688"/>
                  <a:pt x="179" y="688"/>
                  <a:pt x="179" y="688"/>
                </a:cubicBezTo>
                <a:cubicBezTo>
                  <a:pt x="159" y="688"/>
                  <a:pt x="144" y="672"/>
                  <a:pt x="143" y="653"/>
                </a:cubicBezTo>
                <a:cubicBezTo>
                  <a:pt x="140" y="525"/>
                  <a:pt x="101" y="472"/>
                  <a:pt x="63" y="421"/>
                </a:cubicBezTo>
                <a:cubicBezTo>
                  <a:pt x="32" y="379"/>
                  <a:pt x="0" y="336"/>
                  <a:pt x="0" y="258"/>
                </a:cubicBezTo>
                <a:cubicBezTo>
                  <a:pt x="0" y="134"/>
                  <a:pt x="78" y="0"/>
                  <a:pt x="250" y="0"/>
                </a:cubicBezTo>
                <a:cubicBezTo>
                  <a:pt x="422" y="0"/>
                  <a:pt x="501" y="134"/>
                  <a:pt x="501" y="258"/>
                </a:cubicBezTo>
                <a:close/>
                <a:moveTo>
                  <a:pt x="272" y="90"/>
                </a:moveTo>
                <a:cubicBezTo>
                  <a:pt x="272" y="78"/>
                  <a:pt x="262" y="68"/>
                  <a:pt x="250" y="68"/>
                </a:cubicBezTo>
                <a:cubicBezTo>
                  <a:pt x="157" y="68"/>
                  <a:pt x="62" y="128"/>
                  <a:pt x="62" y="262"/>
                </a:cubicBezTo>
                <a:cubicBezTo>
                  <a:pt x="62" y="273"/>
                  <a:pt x="72" y="283"/>
                  <a:pt x="83" y="283"/>
                </a:cubicBezTo>
                <a:cubicBezTo>
                  <a:pt x="95" y="283"/>
                  <a:pt x="105" y="273"/>
                  <a:pt x="105" y="262"/>
                </a:cubicBezTo>
                <a:cubicBezTo>
                  <a:pt x="105" y="151"/>
                  <a:pt x="183" y="111"/>
                  <a:pt x="250" y="111"/>
                </a:cubicBezTo>
                <a:cubicBezTo>
                  <a:pt x="262" y="111"/>
                  <a:pt x="272" y="102"/>
                  <a:pt x="272" y="90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9"/>
          <p:cNvSpPr/>
          <p:nvPr/>
        </p:nvSpPr>
        <p:spPr>
          <a:xfrm>
            <a:off x="993214" y="4148219"/>
            <a:ext cx="244743" cy="338394"/>
          </a:xfrm>
          <a:custGeom>
            <a:avLst/>
            <a:gdLst/>
            <a:ahLst/>
            <a:cxnLst/>
            <a:rect l="l" t="t" r="r" b="b"/>
            <a:pathLst>
              <a:path w="546" h="753" extrusionOk="0">
                <a:moveTo>
                  <a:pt x="546" y="67"/>
                </a:moveTo>
                <a:cubicBezTo>
                  <a:pt x="546" y="718"/>
                  <a:pt x="546" y="718"/>
                  <a:pt x="546" y="718"/>
                </a:cubicBezTo>
                <a:cubicBezTo>
                  <a:pt x="546" y="738"/>
                  <a:pt x="530" y="753"/>
                  <a:pt x="511" y="753"/>
                </a:cubicBezTo>
                <a:cubicBezTo>
                  <a:pt x="34" y="753"/>
                  <a:pt x="34" y="753"/>
                  <a:pt x="34" y="753"/>
                </a:cubicBezTo>
                <a:cubicBezTo>
                  <a:pt x="15" y="753"/>
                  <a:pt x="0" y="738"/>
                  <a:pt x="0" y="71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48"/>
                  <a:pt x="15" y="32"/>
                  <a:pt x="34" y="32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2" y="40"/>
                  <a:pt x="190" y="48"/>
                  <a:pt x="190" y="57"/>
                </a:cubicBezTo>
                <a:cubicBezTo>
                  <a:pt x="190" y="63"/>
                  <a:pt x="187" y="69"/>
                  <a:pt x="182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36" y="719"/>
                  <a:pt x="36" y="719"/>
                  <a:pt x="36" y="719"/>
                </a:cubicBezTo>
                <a:cubicBezTo>
                  <a:pt x="509" y="719"/>
                  <a:pt x="509" y="719"/>
                  <a:pt x="509" y="719"/>
                </a:cubicBezTo>
                <a:cubicBezTo>
                  <a:pt x="509" y="73"/>
                  <a:pt x="509" y="73"/>
                  <a:pt x="509" y="73"/>
                </a:cubicBezTo>
                <a:cubicBezTo>
                  <a:pt x="363" y="73"/>
                  <a:pt x="363" y="73"/>
                  <a:pt x="363" y="73"/>
                </a:cubicBezTo>
                <a:cubicBezTo>
                  <a:pt x="358" y="69"/>
                  <a:pt x="355" y="63"/>
                  <a:pt x="355" y="57"/>
                </a:cubicBezTo>
                <a:cubicBezTo>
                  <a:pt x="355" y="48"/>
                  <a:pt x="353" y="40"/>
                  <a:pt x="351" y="32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530" y="32"/>
                  <a:pt x="546" y="48"/>
                  <a:pt x="546" y="67"/>
                </a:cubicBezTo>
                <a:close/>
                <a:moveTo>
                  <a:pt x="468" y="203"/>
                </a:moveTo>
                <a:cubicBezTo>
                  <a:pt x="468" y="676"/>
                  <a:pt x="468" y="676"/>
                  <a:pt x="468" y="676"/>
                </a:cubicBezTo>
                <a:cubicBezTo>
                  <a:pt x="77" y="676"/>
                  <a:pt x="77" y="676"/>
                  <a:pt x="77" y="676"/>
                </a:cubicBezTo>
                <a:cubicBezTo>
                  <a:pt x="77" y="203"/>
                  <a:pt x="77" y="203"/>
                  <a:pt x="77" y="203"/>
                </a:cubicBezTo>
                <a:cubicBezTo>
                  <a:pt x="78" y="203"/>
                  <a:pt x="78" y="203"/>
                  <a:pt x="79" y="203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67" y="203"/>
                  <a:pt x="468" y="203"/>
                  <a:pt x="468" y="203"/>
                </a:cubicBezTo>
                <a:close/>
                <a:moveTo>
                  <a:pt x="286" y="401"/>
                </a:moveTo>
                <a:cubicBezTo>
                  <a:pt x="277" y="392"/>
                  <a:pt x="263" y="392"/>
                  <a:pt x="255" y="401"/>
                </a:cubicBezTo>
                <a:cubicBezTo>
                  <a:pt x="185" y="471"/>
                  <a:pt x="185" y="471"/>
                  <a:pt x="185" y="471"/>
                </a:cubicBezTo>
                <a:cubicBezTo>
                  <a:pt x="160" y="446"/>
                  <a:pt x="160" y="446"/>
                  <a:pt x="160" y="446"/>
                </a:cubicBezTo>
                <a:cubicBezTo>
                  <a:pt x="152" y="438"/>
                  <a:pt x="138" y="438"/>
                  <a:pt x="130" y="446"/>
                </a:cubicBezTo>
                <a:cubicBezTo>
                  <a:pt x="121" y="454"/>
                  <a:pt x="121" y="468"/>
                  <a:pt x="130" y="477"/>
                </a:cubicBezTo>
                <a:cubicBezTo>
                  <a:pt x="170" y="517"/>
                  <a:pt x="170" y="517"/>
                  <a:pt x="170" y="517"/>
                </a:cubicBezTo>
                <a:cubicBezTo>
                  <a:pt x="174" y="521"/>
                  <a:pt x="179" y="523"/>
                  <a:pt x="185" y="523"/>
                </a:cubicBezTo>
                <a:cubicBezTo>
                  <a:pt x="191" y="523"/>
                  <a:pt x="196" y="521"/>
                  <a:pt x="200" y="517"/>
                </a:cubicBezTo>
                <a:cubicBezTo>
                  <a:pt x="286" y="431"/>
                  <a:pt x="286" y="431"/>
                  <a:pt x="286" y="431"/>
                </a:cubicBezTo>
                <a:cubicBezTo>
                  <a:pt x="294" y="423"/>
                  <a:pt x="294" y="409"/>
                  <a:pt x="286" y="401"/>
                </a:cubicBezTo>
                <a:close/>
                <a:moveTo>
                  <a:pt x="286" y="267"/>
                </a:moveTo>
                <a:cubicBezTo>
                  <a:pt x="277" y="258"/>
                  <a:pt x="263" y="258"/>
                  <a:pt x="255" y="267"/>
                </a:cubicBezTo>
                <a:cubicBezTo>
                  <a:pt x="185" y="337"/>
                  <a:pt x="185" y="337"/>
                  <a:pt x="185" y="337"/>
                </a:cubicBezTo>
                <a:cubicBezTo>
                  <a:pt x="160" y="312"/>
                  <a:pt x="160" y="312"/>
                  <a:pt x="160" y="312"/>
                </a:cubicBezTo>
                <a:cubicBezTo>
                  <a:pt x="152" y="303"/>
                  <a:pt x="138" y="303"/>
                  <a:pt x="130" y="312"/>
                </a:cubicBezTo>
                <a:cubicBezTo>
                  <a:pt x="121" y="320"/>
                  <a:pt x="121" y="334"/>
                  <a:pt x="130" y="343"/>
                </a:cubicBezTo>
                <a:cubicBezTo>
                  <a:pt x="170" y="383"/>
                  <a:pt x="170" y="383"/>
                  <a:pt x="170" y="383"/>
                </a:cubicBezTo>
                <a:cubicBezTo>
                  <a:pt x="174" y="387"/>
                  <a:pt x="179" y="389"/>
                  <a:pt x="185" y="389"/>
                </a:cubicBezTo>
                <a:cubicBezTo>
                  <a:pt x="191" y="389"/>
                  <a:pt x="196" y="387"/>
                  <a:pt x="200" y="383"/>
                </a:cubicBezTo>
                <a:cubicBezTo>
                  <a:pt x="286" y="297"/>
                  <a:pt x="286" y="297"/>
                  <a:pt x="286" y="297"/>
                </a:cubicBezTo>
                <a:cubicBezTo>
                  <a:pt x="294" y="289"/>
                  <a:pt x="294" y="275"/>
                  <a:pt x="286" y="267"/>
                </a:cubicBezTo>
                <a:close/>
                <a:moveTo>
                  <a:pt x="77" y="138"/>
                </a:moveTo>
                <a:cubicBezTo>
                  <a:pt x="77" y="119"/>
                  <a:pt x="92" y="104"/>
                  <a:pt x="111" y="104"/>
                </a:cubicBezTo>
                <a:cubicBezTo>
                  <a:pt x="169" y="104"/>
                  <a:pt x="169" y="104"/>
                  <a:pt x="169" y="104"/>
                </a:cubicBezTo>
                <a:cubicBezTo>
                  <a:pt x="195" y="104"/>
                  <a:pt x="216" y="83"/>
                  <a:pt x="216" y="57"/>
                </a:cubicBezTo>
                <a:cubicBezTo>
                  <a:pt x="216" y="25"/>
                  <a:pt x="242" y="0"/>
                  <a:pt x="273" y="0"/>
                </a:cubicBezTo>
                <a:cubicBezTo>
                  <a:pt x="304" y="0"/>
                  <a:pt x="329" y="25"/>
                  <a:pt x="329" y="57"/>
                </a:cubicBezTo>
                <a:cubicBezTo>
                  <a:pt x="329" y="83"/>
                  <a:pt x="350" y="104"/>
                  <a:pt x="377" y="104"/>
                </a:cubicBezTo>
                <a:cubicBezTo>
                  <a:pt x="435" y="104"/>
                  <a:pt x="435" y="104"/>
                  <a:pt x="435" y="104"/>
                </a:cubicBezTo>
                <a:cubicBezTo>
                  <a:pt x="453" y="104"/>
                  <a:pt x="468" y="119"/>
                  <a:pt x="468" y="138"/>
                </a:cubicBezTo>
                <a:cubicBezTo>
                  <a:pt x="468" y="168"/>
                  <a:pt x="468" y="168"/>
                  <a:pt x="468" y="168"/>
                </a:cubicBezTo>
                <a:cubicBezTo>
                  <a:pt x="468" y="171"/>
                  <a:pt x="468" y="174"/>
                  <a:pt x="467" y="177"/>
                </a:cubicBezTo>
                <a:cubicBezTo>
                  <a:pt x="79" y="177"/>
                  <a:pt x="79" y="177"/>
                  <a:pt x="79" y="177"/>
                </a:cubicBezTo>
                <a:cubicBezTo>
                  <a:pt x="78" y="174"/>
                  <a:pt x="77" y="171"/>
                  <a:pt x="77" y="168"/>
                </a:cubicBezTo>
                <a:lnTo>
                  <a:pt x="77" y="138"/>
                </a:lnTo>
                <a:close/>
                <a:moveTo>
                  <a:pt x="250" y="57"/>
                </a:moveTo>
                <a:cubicBezTo>
                  <a:pt x="250" y="69"/>
                  <a:pt x="260" y="79"/>
                  <a:pt x="273" y="79"/>
                </a:cubicBezTo>
                <a:cubicBezTo>
                  <a:pt x="285" y="79"/>
                  <a:pt x="296" y="69"/>
                  <a:pt x="296" y="57"/>
                </a:cubicBezTo>
                <a:cubicBezTo>
                  <a:pt x="296" y="44"/>
                  <a:pt x="285" y="34"/>
                  <a:pt x="273" y="34"/>
                </a:cubicBezTo>
                <a:cubicBezTo>
                  <a:pt x="260" y="34"/>
                  <a:pt x="250" y="44"/>
                  <a:pt x="250" y="57"/>
                </a:cubicBez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9"/>
          <p:cNvSpPr/>
          <p:nvPr/>
        </p:nvSpPr>
        <p:spPr>
          <a:xfrm>
            <a:off x="968077" y="1736200"/>
            <a:ext cx="253484" cy="297189"/>
          </a:xfrm>
          <a:custGeom>
            <a:avLst/>
            <a:gdLst/>
            <a:ahLst/>
            <a:cxnLst/>
            <a:rect l="l" t="t" r="r" b="b"/>
            <a:pathLst>
              <a:path w="569" h="670" extrusionOk="0">
                <a:moveTo>
                  <a:pt x="534" y="143"/>
                </a:moveTo>
                <a:cubicBezTo>
                  <a:pt x="426" y="35"/>
                  <a:pt x="426" y="35"/>
                  <a:pt x="426" y="35"/>
                </a:cubicBezTo>
                <a:cubicBezTo>
                  <a:pt x="392" y="0"/>
                  <a:pt x="392" y="0"/>
                  <a:pt x="392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86" y="0"/>
                  <a:pt x="71" y="16"/>
                  <a:pt x="71" y="35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85" y="137"/>
                  <a:pt x="98" y="142"/>
                  <a:pt x="108" y="151"/>
                </a:cubicBezTo>
                <a:cubicBezTo>
                  <a:pt x="382" y="425"/>
                  <a:pt x="382" y="425"/>
                  <a:pt x="382" y="425"/>
                </a:cubicBezTo>
                <a:cubicBezTo>
                  <a:pt x="428" y="598"/>
                  <a:pt x="428" y="598"/>
                  <a:pt x="428" y="598"/>
                </a:cubicBezTo>
                <a:cubicBezTo>
                  <a:pt x="258" y="552"/>
                  <a:pt x="258" y="552"/>
                  <a:pt x="258" y="552"/>
                </a:cubicBezTo>
                <a:cubicBezTo>
                  <a:pt x="71" y="366"/>
                  <a:pt x="71" y="366"/>
                  <a:pt x="71" y="366"/>
                </a:cubicBezTo>
                <a:cubicBezTo>
                  <a:pt x="71" y="635"/>
                  <a:pt x="71" y="635"/>
                  <a:pt x="71" y="635"/>
                </a:cubicBezTo>
                <a:cubicBezTo>
                  <a:pt x="71" y="655"/>
                  <a:pt x="86" y="670"/>
                  <a:pt x="105" y="670"/>
                </a:cubicBezTo>
                <a:cubicBezTo>
                  <a:pt x="534" y="670"/>
                  <a:pt x="534" y="670"/>
                  <a:pt x="534" y="670"/>
                </a:cubicBezTo>
                <a:cubicBezTo>
                  <a:pt x="553" y="670"/>
                  <a:pt x="569" y="655"/>
                  <a:pt x="569" y="635"/>
                </a:cubicBezTo>
                <a:cubicBezTo>
                  <a:pt x="569" y="177"/>
                  <a:pt x="569" y="177"/>
                  <a:pt x="569" y="177"/>
                </a:cubicBezTo>
                <a:lnTo>
                  <a:pt x="534" y="143"/>
                </a:lnTo>
                <a:close/>
                <a:moveTo>
                  <a:pt x="387" y="182"/>
                </a:moveTo>
                <a:cubicBezTo>
                  <a:pt x="387" y="52"/>
                  <a:pt x="387" y="52"/>
                  <a:pt x="387" y="52"/>
                </a:cubicBezTo>
                <a:cubicBezTo>
                  <a:pt x="426" y="91"/>
                  <a:pt x="426" y="91"/>
                  <a:pt x="426" y="91"/>
                </a:cubicBezTo>
                <a:cubicBezTo>
                  <a:pt x="426" y="143"/>
                  <a:pt x="426" y="143"/>
                  <a:pt x="426" y="143"/>
                </a:cubicBezTo>
                <a:cubicBezTo>
                  <a:pt x="478" y="143"/>
                  <a:pt x="478" y="143"/>
                  <a:pt x="478" y="143"/>
                </a:cubicBezTo>
                <a:cubicBezTo>
                  <a:pt x="517" y="182"/>
                  <a:pt x="517" y="182"/>
                  <a:pt x="517" y="182"/>
                </a:cubicBezTo>
                <a:lnTo>
                  <a:pt x="387" y="182"/>
                </a:lnTo>
                <a:close/>
                <a:moveTo>
                  <a:pt x="76" y="272"/>
                </a:moveTo>
                <a:cubicBezTo>
                  <a:pt x="268" y="464"/>
                  <a:pt x="268" y="464"/>
                  <a:pt x="268" y="464"/>
                </a:cubicBezTo>
                <a:cubicBezTo>
                  <a:pt x="261" y="473"/>
                  <a:pt x="256" y="483"/>
                  <a:pt x="253" y="492"/>
                </a:cubicBezTo>
                <a:cubicBezTo>
                  <a:pt x="48" y="287"/>
                  <a:pt x="48" y="287"/>
                  <a:pt x="48" y="287"/>
                </a:cubicBezTo>
                <a:cubicBezTo>
                  <a:pt x="10" y="249"/>
                  <a:pt x="10" y="249"/>
                  <a:pt x="10" y="249"/>
                </a:cubicBezTo>
                <a:cubicBezTo>
                  <a:pt x="0" y="239"/>
                  <a:pt x="0" y="239"/>
                  <a:pt x="0" y="239"/>
                </a:cubicBezTo>
                <a:cubicBezTo>
                  <a:pt x="4" y="230"/>
                  <a:pt x="9" y="220"/>
                  <a:pt x="15" y="211"/>
                </a:cubicBezTo>
                <a:cubicBezTo>
                  <a:pt x="31" y="228"/>
                  <a:pt x="31" y="228"/>
                  <a:pt x="31" y="228"/>
                </a:cubicBezTo>
                <a:lnTo>
                  <a:pt x="76" y="272"/>
                </a:lnTo>
                <a:close/>
                <a:moveTo>
                  <a:pt x="79" y="180"/>
                </a:moveTo>
                <a:cubicBezTo>
                  <a:pt x="70" y="170"/>
                  <a:pt x="70" y="170"/>
                  <a:pt x="70" y="170"/>
                </a:cubicBezTo>
                <a:cubicBezTo>
                  <a:pt x="60" y="173"/>
                  <a:pt x="51" y="178"/>
                  <a:pt x="42" y="185"/>
                </a:cubicBezTo>
                <a:cubicBezTo>
                  <a:pt x="58" y="201"/>
                  <a:pt x="58" y="201"/>
                  <a:pt x="58" y="201"/>
                </a:cubicBezTo>
                <a:cubicBezTo>
                  <a:pt x="102" y="246"/>
                  <a:pt x="102" y="246"/>
                  <a:pt x="102" y="246"/>
                </a:cubicBezTo>
                <a:cubicBezTo>
                  <a:pt x="294" y="438"/>
                  <a:pt x="294" y="438"/>
                  <a:pt x="294" y="438"/>
                </a:cubicBezTo>
                <a:cubicBezTo>
                  <a:pt x="303" y="431"/>
                  <a:pt x="313" y="426"/>
                  <a:pt x="322" y="423"/>
                </a:cubicBezTo>
                <a:cubicBezTo>
                  <a:pt x="117" y="218"/>
                  <a:pt x="117" y="218"/>
                  <a:pt x="117" y="218"/>
                </a:cubicBezTo>
                <a:lnTo>
                  <a:pt x="79" y="180"/>
                </a:lnTo>
                <a:close/>
                <a:moveTo>
                  <a:pt x="374" y="494"/>
                </a:moveTo>
                <a:cubicBezTo>
                  <a:pt x="367" y="494"/>
                  <a:pt x="353" y="498"/>
                  <a:pt x="341" y="511"/>
                </a:cubicBezTo>
                <a:cubicBezTo>
                  <a:pt x="328" y="523"/>
                  <a:pt x="325" y="536"/>
                  <a:pt x="324" y="544"/>
                </a:cubicBezTo>
                <a:cubicBezTo>
                  <a:pt x="392" y="562"/>
                  <a:pt x="392" y="562"/>
                  <a:pt x="392" y="562"/>
                </a:cubicBezTo>
                <a:lnTo>
                  <a:pt x="374" y="494"/>
                </a:lnTo>
                <a:close/>
              </a:path>
            </a:pathLst>
          </a:cu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9"/>
          <p:cNvSpPr/>
          <p:nvPr/>
        </p:nvSpPr>
        <p:spPr>
          <a:xfrm>
            <a:off x="7042196" y="282327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9"/>
          <p:cNvSpPr txBox="1"/>
          <p:nvPr/>
        </p:nvSpPr>
        <p:spPr>
          <a:xfrm>
            <a:off x="1528950" y="2292900"/>
            <a:ext cx="686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>
                <a:solidFill>
                  <a:schemeClr val="dk1"/>
                </a:solidFill>
              </a:rPr>
              <a:t>Open Standards for Linked </a:t>
            </a:r>
            <a:r>
              <a:rPr lang="en" sz="1600" err="1">
                <a:solidFill>
                  <a:schemeClr val="dk1"/>
                </a:solidFill>
              </a:rPr>
              <a:t>Organisations</a:t>
            </a:r>
            <a:r>
              <a:rPr lang="en" sz="1600">
                <a:solidFill>
                  <a:schemeClr val="dk1"/>
                </a:solidFill>
              </a:rPr>
              <a:t> (OSLO)                 10’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398" name="Google Shape;398;p69"/>
          <p:cNvGrpSpPr/>
          <p:nvPr/>
        </p:nvGrpSpPr>
        <p:grpSpPr>
          <a:xfrm>
            <a:off x="923501" y="2316366"/>
            <a:ext cx="384175" cy="384174"/>
            <a:chOff x="514351" y="16017877"/>
            <a:chExt cx="384175" cy="384174"/>
          </a:xfrm>
        </p:grpSpPr>
        <p:sp>
          <p:nvSpPr>
            <p:cNvPr id="399" name="Google Shape;399;p69"/>
            <p:cNvSpPr/>
            <p:nvPr/>
          </p:nvSpPr>
          <p:spPr>
            <a:xfrm>
              <a:off x="704851" y="16209963"/>
              <a:ext cx="193675" cy="192088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0" y="0"/>
                  </a:moveTo>
                  <a:lnTo>
                    <a:pt x="27" y="107"/>
                  </a:lnTo>
                  <a:lnTo>
                    <a:pt x="49" y="86"/>
                  </a:lnTo>
                  <a:lnTo>
                    <a:pt x="84" y="121"/>
                  </a:lnTo>
                  <a:lnTo>
                    <a:pt x="122" y="84"/>
                  </a:lnTo>
                  <a:lnTo>
                    <a:pt x="86" y="48"/>
                  </a:lnTo>
                  <a:lnTo>
                    <a:pt x="108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4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9"/>
            <p:cNvSpPr/>
            <p:nvPr/>
          </p:nvSpPr>
          <p:spPr>
            <a:xfrm>
              <a:off x="514351" y="16017877"/>
              <a:ext cx="331788" cy="331788"/>
            </a:xfrm>
            <a:custGeom>
              <a:avLst/>
              <a:gdLst/>
              <a:ahLst/>
              <a:cxnLst/>
              <a:rect l="l" t="t" r="r" b="b"/>
              <a:pathLst>
                <a:path w="259" h="259" extrusionOk="0">
                  <a:moveTo>
                    <a:pt x="129" y="0"/>
                  </a:move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ubicBezTo>
                    <a:pt x="134" y="259"/>
                    <a:pt x="138" y="259"/>
                    <a:pt x="143" y="258"/>
                  </a:cubicBezTo>
                  <a:cubicBezTo>
                    <a:pt x="152" y="257"/>
                    <a:pt x="152" y="257"/>
                    <a:pt x="152" y="257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37" y="225"/>
                    <a:pt x="137" y="225"/>
                    <a:pt x="137" y="225"/>
                  </a:cubicBezTo>
                  <a:cubicBezTo>
                    <a:pt x="134" y="225"/>
                    <a:pt x="132" y="225"/>
                    <a:pt x="129" y="225"/>
                  </a:cubicBezTo>
                  <a:cubicBezTo>
                    <a:pt x="77" y="225"/>
                    <a:pt x="34" y="182"/>
                    <a:pt x="34" y="129"/>
                  </a:cubicBezTo>
                  <a:cubicBezTo>
                    <a:pt x="34" y="77"/>
                    <a:pt x="77" y="34"/>
                    <a:pt x="129" y="34"/>
                  </a:cubicBezTo>
                  <a:cubicBezTo>
                    <a:pt x="182" y="34"/>
                    <a:pt x="225" y="77"/>
                    <a:pt x="225" y="129"/>
                  </a:cubicBezTo>
                  <a:cubicBezTo>
                    <a:pt x="225" y="132"/>
                    <a:pt x="225" y="134"/>
                    <a:pt x="225" y="137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9" y="138"/>
                    <a:pt x="259" y="134"/>
                    <a:pt x="259" y="129"/>
                  </a:cubicBezTo>
                  <a:cubicBezTo>
                    <a:pt x="259" y="58"/>
                    <a:pt x="201" y="0"/>
                    <a:pt x="129" y="0"/>
                  </a:cubicBezTo>
                  <a:close/>
                </a:path>
              </a:pathLst>
            </a:custGeom>
            <a:solidFill>
              <a:srgbClr val="8884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9"/>
            <p:cNvSpPr/>
            <p:nvPr/>
          </p:nvSpPr>
          <p:spPr>
            <a:xfrm>
              <a:off x="582614" y="16086138"/>
              <a:ext cx="195263" cy="19526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3"/>
                    <a:pt x="76" y="153"/>
                  </a:cubicBezTo>
                  <a:cubicBezTo>
                    <a:pt x="77" y="153"/>
                    <a:pt x="78" y="153"/>
                    <a:pt x="79" y="153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51" y="121"/>
                    <a:pt x="31" y="101"/>
                    <a:pt x="31" y="76"/>
                  </a:cubicBezTo>
                  <a:cubicBezTo>
                    <a:pt x="31" y="52"/>
                    <a:pt x="52" y="31"/>
                    <a:pt x="76" y="31"/>
                  </a:cubicBezTo>
                  <a:cubicBezTo>
                    <a:pt x="101" y="31"/>
                    <a:pt x="121" y="51"/>
                    <a:pt x="121" y="75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53" y="79"/>
                    <a:pt x="153" y="79"/>
                    <a:pt x="153" y="79"/>
                  </a:cubicBezTo>
                  <a:cubicBezTo>
                    <a:pt x="153" y="78"/>
                    <a:pt x="153" y="77"/>
                    <a:pt x="153" y="76"/>
                  </a:cubicBezTo>
                  <a:cubicBezTo>
                    <a:pt x="153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8884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Inspiratie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609" name="Google Shape;609;p86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Use cases en bestaande standaarden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610" name="Google Shape;610;p86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8"/>
          <p:cNvSpPr txBox="1"/>
          <p:nvPr/>
        </p:nvSpPr>
        <p:spPr>
          <a:xfrm>
            <a:off x="1312451" y="1012152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8"/>
          <p:cNvSpPr txBox="1"/>
          <p:nvPr/>
        </p:nvSpPr>
        <p:spPr>
          <a:xfrm>
            <a:off x="1312450" y="3493675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8"/>
          <p:cNvSpPr txBox="1"/>
          <p:nvPr/>
        </p:nvSpPr>
        <p:spPr>
          <a:xfrm>
            <a:off x="773650" y="1567212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1300"/>
            </a:pPr>
            <a:r>
              <a:rPr lang="en" sz="1300"/>
              <a:t>Het </a:t>
            </a:r>
            <a:r>
              <a:rPr lang="en" sz="1300" err="1"/>
              <a:t>altijd</a:t>
            </a:r>
            <a:r>
              <a:rPr lang="en" sz="1300"/>
              <a:t> in-sync </a:t>
            </a:r>
            <a:r>
              <a:rPr lang="en" sz="1300" err="1"/>
              <a:t>houden</a:t>
            </a:r>
            <a:r>
              <a:rPr lang="en" sz="1300"/>
              <a:t> van </a:t>
            </a:r>
            <a:r>
              <a:rPr lang="en" sz="1300" err="1"/>
              <a:t>een</a:t>
            </a:r>
            <a:r>
              <a:rPr lang="en" sz="1300"/>
              <a:t> </a:t>
            </a:r>
            <a:r>
              <a:rPr lang="en" sz="1300" err="1"/>
              <a:t>authentieke</a:t>
            </a:r>
            <a:r>
              <a:rPr lang="en" sz="1300"/>
              <a:t> </a:t>
            </a:r>
            <a:r>
              <a:rPr lang="en" sz="1300" err="1"/>
              <a:t>gegevensbron</a:t>
            </a:r>
            <a:r>
              <a:rPr lang="en" sz="1300"/>
              <a:t> </a:t>
            </a:r>
            <a:r>
              <a:rPr lang="en" sz="1300" err="1"/>
              <a:t>na</a:t>
            </a:r>
            <a:r>
              <a:rPr lang="en" sz="1300"/>
              <a:t> </a:t>
            </a:r>
            <a:r>
              <a:rPr lang="en" sz="1300" err="1"/>
              <a:t>replicatie</a:t>
            </a:r>
            <a:endParaRPr lang="en" sz="1300"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35" name="Google Shape;635;p88"/>
          <p:cNvSpPr/>
          <p:nvPr/>
        </p:nvSpPr>
        <p:spPr>
          <a:xfrm>
            <a:off x="773650" y="3940400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300"/>
            </a:pPr>
            <a:r>
              <a:rPr lang="en" sz="1300"/>
              <a:t>Datasets </a:t>
            </a:r>
            <a:r>
              <a:rPr lang="en" sz="1300" err="1"/>
              <a:t>zoals</a:t>
            </a:r>
            <a:r>
              <a:rPr lang="en" sz="1300"/>
              <a:t> de </a:t>
            </a:r>
            <a:r>
              <a:rPr lang="en" sz="1300" err="1"/>
              <a:t>basisregisters</a:t>
            </a:r>
            <a:r>
              <a:rPr lang="en" sz="1300"/>
              <a:t>, </a:t>
            </a:r>
            <a:r>
              <a:rPr lang="en" sz="1300" err="1"/>
              <a:t>taxonomieën</a:t>
            </a:r>
            <a:r>
              <a:rPr lang="en" sz="1300"/>
              <a:t>, </a:t>
            </a:r>
            <a:r>
              <a:rPr lang="en" sz="1300" err="1"/>
              <a:t>codelijsten</a:t>
            </a:r>
            <a:r>
              <a:rPr lang="en" sz="1300"/>
              <a:t>, </a:t>
            </a:r>
            <a:r>
              <a:rPr lang="en" sz="1300" err="1"/>
              <a:t>vocabularia</a:t>
            </a:r>
            <a:r>
              <a:rPr lang="en" sz="1300"/>
              <a:t>, etc.</a:t>
            </a:r>
            <a:endParaRPr lang="en"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36" name="Google Shape;636;p88"/>
          <p:cNvSpPr/>
          <p:nvPr/>
        </p:nvSpPr>
        <p:spPr>
          <a:xfrm>
            <a:off x="773650" y="2500579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301" y="1021322"/>
            <a:ext cx="350828" cy="35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301" y="3456940"/>
            <a:ext cx="380315" cy="38031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8"/>
          <p:cNvSpPr txBox="1"/>
          <p:nvPr/>
        </p:nvSpPr>
        <p:spPr>
          <a:xfrm>
            <a:off x="628650" y="273850"/>
            <a:ext cx="83853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lang="en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sz="2900" b="1"/>
              <a:t>Slow moving data</a:t>
            </a:r>
            <a:endParaRPr sz="2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88"/>
          <p:cNvSpPr txBox="1"/>
          <p:nvPr/>
        </p:nvSpPr>
        <p:spPr>
          <a:xfrm>
            <a:off x="1312451" y="2098665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Toegevoegde waarde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276" y="2096243"/>
            <a:ext cx="364868" cy="364868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8"/>
          <p:cNvSpPr txBox="1"/>
          <p:nvPr/>
        </p:nvSpPr>
        <p:spPr>
          <a:xfrm>
            <a:off x="773650" y="2588673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1300"/>
            </a:pPr>
            <a:r>
              <a:rPr lang="en" sz="1300"/>
              <a:t>Door alle </a:t>
            </a:r>
            <a:r>
              <a:rPr lang="en" sz="1300" err="1"/>
              <a:t>partijen</a:t>
            </a:r>
            <a:r>
              <a:rPr lang="en" sz="1300"/>
              <a:t> via </a:t>
            </a:r>
            <a:r>
              <a:rPr lang="en" sz="1300" err="1"/>
              <a:t>een</a:t>
            </a:r>
            <a:r>
              <a:rPr lang="en" sz="1300"/>
              <a:t> LDES </a:t>
            </a:r>
            <a:r>
              <a:rPr lang="en" sz="1300" err="1"/>
              <a:t>toegang</a:t>
            </a:r>
            <a:r>
              <a:rPr lang="en" sz="1300"/>
              <a:t> </a:t>
            </a:r>
            <a:r>
              <a:rPr lang="en" sz="1300" err="1"/>
              <a:t>te</a:t>
            </a:r>
            <a:r>
              <a:rPr lang="en" sz="1300"/>
              <a:t> </a:t>
            </a:r>
            <a:r>
              <a:rPr lang="en" sz="1300" err="1"/>
              <a:t>geven</a:t>
            </a:r>
            <a:r>
              <a:rPr lang="en" sz="1300"/>
              <a:t> tot </a:t>
            </a:r>
            <a:r>
              <a:rPr lang="en" sz="1300" err="1"/>
              <a:t>dezelfde</a:t>
            </a:r>
            <a:r>
              <a:rPr lang="en" sz="1300"/>
              <a:t> LDES </a:t>
            </a:r>
            <a:r>
              <a:rPr lang="en" sz="1300" err="1"/>
              <a:t>brondata</a:t>
            </a:r>
            <a:r>
              <a:rPr lang="en" sz="1300"/>
              <a:t> die </a:t>
            </a:r>
            <a:r>
              <a:rPr lang="en" sz="1300" err="1"/>
              <a:t>traag</a:t>
            </a:r>
            <a:r>
              <a:rPr lang="en" sz="1300"/>
              <a:t> maar </a:t>
            </a:r>
            <a:r>
              <a:rPr lang="en" sz="1300" err="1"/>
              <a:t>zeker</a:t>
            </a:r>
            <a:r>
              <a:rPr lang="en" sz="1300"/>
              <a:t> </a:t>
            </a:r>
            <a:r>
              <a:rPr lang="en" sz="1300" err="1"/>
              <a:t>wijzigt</a:t>
            </a:r>
            <a:r>
              <a:rPr lang="en" sz="1300"/>
              <a:t>, </a:t>
            </a:r>
            <a:r>
              <a:rPr lang="en" sz="1300" err="1"/>
              <a:t>werken</a:t>
            </a:r>
            <a:r>
              <a:rPr lang="en" sz="1300"/>
              <a:t> alle </a:t>
            </a:r>
            <a:r>
              <a:rPr lang="en" sz="1300" err="1"/>
              <a:t>partijen</a:t>
            </a:r>
            <a:r>
              <a:rPr lang="en" sz="1300"/>
              <a:t> met </a:t>
            </a:r>
            <a:r>
              <a:rPr lang="en" sz="1300" err="1"/>
              <a:t>dezelfde</a:t>
            </a:r>
            <a:r>
              <a:rPr lang="en" sz="1300"/>
              <a:t> </a:t>
            </a:r>
            <a:r>
              <a:rPr lang="en" sz="1300" err="1"/>
              <a:t>brondata</a:t>
            </a:r>
            <a:r>
              <a:rPr lang="en" sz="1300"/>
              <a:t>. 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7"/>
          <p:cNvSpPr txBox="1"/>
          <p:nvPr/>
        </p:nvSpPr>
        <p:spPr>
          <a:xfrm>
            <a:off x="1319851" y="1195739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87"/>
          <p:cNvSpPr txBox="1"/>
          <p:nvPr/>
        </p:nvSpPr>
        <p:spPr>
          <a:xfrm>
            <a:off x="1319850" y="3469425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7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7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726" y="1200322"/>
            <a:ext cx="350828" cy="35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976" y="3469415"/>
            <a:ext cx="380315" cy="38031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7"/>
          <p:cNvSpPr txBox="1"/>
          <p:nvPr/>
        </p:nvSpPr>
        <p:spPr>
          <a:xfrm>
            <a:off x="628650" y="268827"/>
            <a:ext cx="78867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en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 </a:t>
            </a:r>
            <a:r>
              <a:rPr lang="en" sz="3000" b="1"/>
              <a:t>-</a:t>
            </a:r>
            <a:r>
              <a:rPr lang="en" sz="3200" b="1"/>
              <a:t> F</a:t>
            </a: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ast moving data</a:t>
            </a:r>
            <a:r>
              <a:rPr lang="en" sz="3200" b="1"/>
              <a:t> 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7"/>
          <p:cNvSpPr txBox="1"/>
          <p:nvPr/>
        </p:nvSpPr>
        <p:spPr>
          <a:xfrm>
            <a:off x="1319851" y="2157140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Toegevoegde waarde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701" y="2154718"/>
            <a:ext cx="364868" cy="364868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7"/>
          <p:cNvSpPr txBox="1"/>
          <p:nvPr/>
        </p:nvSpPr>
        <p:spPr>
          <a:xfrm>
            <a:off x="1205550" y="1833874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7"/>
          <p:cNvSpPr txBox="1"/>
          <p:nvPr/>
        </p:nvSpPr>
        <p:spPr>
          <a:xfrm>
            <a:off x="781050" y="2651648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1300"/>
            </a:pPr>
            <a:r>
              <a:rPr lang="en" sz="1300" err="1"/>
              <a:t>Iedereen</a:t>
            </a:r>
            <a:r>
              <a:rPr lang="en" sz="1300"/>
              <a:t> </a:t>
            </a:r>
            <a:r>
              <a:rPr lang="en" sz="1300" err="1"/>
              <a:t>heeft</a:t>
            </a:r>
            <a:r>
              <a:rPr lang="en" sz="1300"/>
              <a:t> via de API </a:t>
            </a:r>
            <a:r>
              <a:rPr lang="en" sz="1300" err="1"/>
              <a:t>onmiddellijk</a:t>
            </a:r>
            <a:r>
              <a:rPr lang="en" sz="1300"/>
              <a:t> </a:t>
            </a:r>
            <a:r>
              <a:rPr lang="en" sz="1300" err="1"/>
              <a:t>toegang</a:t>
            </a:r>
            <a:r>
              <a:rPr lang="en" sz="1300"/>
              <a:t> tot </a:t>
            </a:r>
            <a:r>
              <a:rPr lang="en" sz="1300" err="1"/>
              <a:t>dezelfde</a:t>
            </a:r>
            <a:r>
              <a:rPr lang="en" sz="1300"/>
              <a:t> </a:t>
            </a:r>
            <a:r>
              <a:rPr lang="en" sz="1300" err="1"/>
              <a:t>datastroom</a:t>
            </a:r>
            <a:r>
              <a:rPr lang="en" sz="1300"/>
              <a:t>. Zo </a:t>
            </a:r>
            <a:r>
              <a:rPr lang="en" sz="1300" err="1"/>
              <a:t>heeft</a:t>
            </a:r>
            <a:r>
              <a:rPr lang="en" sz="1300"/>
              <a:t> </a:t>
            </a:r>
            <a:r>
              <a:rPr lang="en" sz="1300" err="1"/>
              <a:t>bvb</a:t>
            </a:r>
            <a:r>
              <a:rPr lang="en" sz="1300"/>
              <a:t>. </a:t>
            </a:r>
            <a:r>
              <a:rPr lang="en" sz="1300" err="1"/>
              <a:t>een</a:t>
            </a:r>
            <a:r>
              <a:rPr lang="en" sz="1300"/>
              <a:t> </a:t>
            </a:r>
            <a:r>
              <a:rPr lang="en" sz="1300" err="1"/>
              <a:t>sensordataplatform</a:t>
            </a:r>
            <a:r>
              <a:rPr lang="en" sz="1300"/>
              <a:t> </a:t>
            </a:r>
            <a:r>
              <a:rPr lang="en" sz="1300" err="1"/>
              <a:t>een</a:t>
            </a:r>
            <a:r>
              <a:rPr lang="en" sz="1300"/>
              <a:t> LDES </a:t>
            </a:r>
            <a:r>
              <a:rPr lang="en" sz="1300" err="1"/>
              <a:t>waarop</a:t>
            </a:r>
            <a:r>
              <a:rPr lang="en" sz="1300"/>
              <a:t> alle consumers live </a:t>
            </a:r>
            <a:r>
              <a:rPr lang="en" sz="1300" err="1"/>
              <a:t>kunnen</a:t>
            </a:r>
            <a:r>
              <a:rPr lang="en" sz="1300"/>
              <a:t> </a:t>
            </a:r>
            <a:r>
              <a:rPr lang="en" sz="1300" err="1"/>
              <a:t>meelezen</a:t>
            </a:r>
            <a:r>
              <a:rPr lang="en" sz="1300"/>
              <a:t> met de </a:t>
            </a:r>
            <a:r>
              <a:rPr lang="en" sz="1300" err="1"/>
              <a:t>laatste</a:t>
            </a:r>
            <a:r>
              <a:rPr lang="en" sz="1300"/>
              <a:t> </a:t>
            </a:r>
            <a:r>
              <a:rPr lang="en" sz="1300" err="1"/>
              <a:t>meetwaarden</a:t>
            </a:r>
            <a:r>
              <a:rPr lang="en" sz="1300"/>
              <a:t>.</a:t>
            </a:r>
            <a:endParaRPr lang="en"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26" name="Google Shape;626;p87"/>
          <p:cNvSpPr txBox="1"/>
          <p:nvPr/>
        </p:nvSpPr>
        <p:spPr>
          <a:xfrm>
            <a:off x="832650" y="3983786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1300"/>
            </a:pPr>
            <a:r>
              <a:rPr lang="en" sz="1300"/>
              <a:t>Data </a:t>
            </a:r>
            <a:r>
              <a:rPr lang="en" sz="1300" err="1"/>
              <a:t>zoals</a:t>
            </a:r>
            <a:r>
              <a:rPr lang="en" sz="1300"/>
              <a:t> </a:t>
            </a:r>
            <a:r>
              <a:rPr lang="en" sz="1300" err="1"/>
              <a:t>waterkwantiteit</a:t>
            </a:r>
            <a:r>
              <a:rPr lang="en" sz="1300"/>
              <a:t>, </a:t>
            </a:r>
            <a:r>
              <a:rPr lang="en" sz="1300" err="1"/>
              <a:t>luchtkwaliteit</a:t>
            </a:r>
            <a:r>
              <a:rPr lang="en" sz="1300"/>
              <a:t>, </a:t>
            </a:r>
            <a:r>
              <a:rPr lang="en" sz="1300" err="1"/>
              <a:t>druktemetingen</a:t>
            </a:r>
            <a:r>
              <a:rPr lang="en" sz="1300"/>
              <a:t>, etc.</a:t>
            </a:r>
            <a:endParaRPr lang="en"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27" name="Google Shape;627;p87"/>
          <p:cNvSpPr txBox="1"/>
          <p:nvPr/>
        </p:nvSpPr>
        <p:spPr>
          <a:xfrm>
            <a:off x="781050" y="1286851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>
              <a:buSzPts val="1400"/>
            </a:pPr>
            <a:r>
              <a:rPr lang="en"/>
              <a:t>Het </a:t>
            </a:r>
            <a:r>
              <a:rPr lang="en" err="1"/>
              <a:t>onmiddellijk</a:t>
            </a:r>
            <a:r>
              <a:rPr lang="en"/>
              <a:t> </a:t>
            </a:r>
            <a:r>
              <a:rPr lang="en" err="1"/>
              <a:t>verwerken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delen</a:t>
            </a:r>
            <a:r>
              <a:rPr lang="en"/>
              <a:t> van data via LDES 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0"/>
          <p:cNvSpPr txBox="1"/>
          <p:nvPr/>
        </p:nvSpPr>
        <p:spPr>
          <a:xfrm>
            <a:off x="1319851" y="1195739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90"/>
          <p:cNvSpPr txBox="1"/>
          <p:nvPr/>
        </p:nvSpPr>
        <p:spPr>
          <a:xfrm>
            <a:off x="1319850" y="37523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0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90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726" y="1200322"/>
            <a:ext cx="350828" cy="35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701" y="3715565"/>
            <a:ext cx="380315" cy="38031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0"/>
          <p:cNvSpPr txBox="1"/>
          <p:nvPr/>
        </p:nvSpPr>
        <p:spPr>
          <a:xfrm>
            <a:off x="628650" y="268827"/>
            <a:ext cx="78867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/>
              <a:t>Bestaande standaarden</a:t>
            </a:r>
            <a:r>
              <a:rPr lang="en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3200" b="1"/>
              <a:t>SEMIC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90"/>
          <p:cNvSpPr txBox="1"/>
          <p:nvPr/>
        </p:nvSpPr>
        <p:spPr>
          <a:xfrm>
            <a:off x="1319851" y="2519565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Toegevoegde waarde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701" y="2495093"/>
            <a:ext cx="364868" cy="36486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90"/>
          <p:cNvSpPr txBox="1"/>
          <p:nvPr/>
        </p:nvSpPr>
        <p:spPr>
          <a:xfrm>
            <a:off x="1212575" y="2059699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90"/>
          <p:cNvSpPr txBox="1"/>
          <p:nvPr/>
        </p:nvSpPr>
        <p:spPr>
          <a:xfrm>
            <a:off x="781050" y="2946798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Toepassen van nieuwe praktijken en voordelen van LDES op bestaande datasets (inclusief basisregisters) door het formeel linken met DCAT-AP (data model gebruikt door vele datasets).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90"/>
          <p:cNvSpPr txBox="1"/>
          <p:nvPr/>
        </p:nvSpPr>
        <p:spPr>
          <a:xfrm>
            <a:off x="854725" y="4197886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/>
              <a:t>DCAT-AP data model.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90"/>
          <p:cNvSpPr txBox="1"/>
          <p:nvPr/>
        </p:nvSpPr>
        <p:spPr>
          <a:xfrm>
            <a:off x="781050" y="1286850"/>
            <a:ext cx="78867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SEMIC is verantwoordelijk voor de semantische interoperabiliteit binnen de EC, waarbij het modellen onderhoudt zoals DCAT-AP, een model voor het beschrijven van datasets. LDES zou kunnen uitgebreid worden in de context van DCAT-AP.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1"/>
          <p:cNvSpPr txBox="1"/>
          <p:nvPr/>
        </p:nvSpPr>
        <p:spPr>
          <a:xfrm>
            <a:off x="781050" y="1286851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Definiëren en het gebruiken van de specificatie op Europees niveau (pilot project). </a:t>
            </a:r>
            <a:endParaRPr/>
          </a:p>
        </p:txBody>
      </p:sp>
      <p:sp>
        <p:nvSpPr>
          <p:cNvPr id="681" name="Google Shape;681;p91"/>
          <p:cNvSpPr txBox="1"/>
          <p:nvPr/>
        </p:nvSpPr>
        <p:spPr>
          <a:xfrm>
            <a:off x="1319851" y="1195739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/>
              <a:t>Context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1"/>
          <p:cNvSpPr txBox="1"/>
          <p:nvPr/>
        </p:nvSpPr>
        <p:spPr>
          <a:xfrm>
            <a:off x="1319850" y="37523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/>
              <a:t>Wat bestaat al?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1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91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726" y="1200322"/>
            <a:ext cx="350828" cy="35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701" y="3715565"/>
            <a:ext cx="380315" cy="38031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1"/>
          <p:cNvSpPr txBox="1"/>
          <p:nvPr/>
        </p:nvSpPr>
        <p:spPr>
          <a:xfrm>
            <a:off x="628650" y="268827"/>
            <a:ext cx="78867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/>
              <a:t>Bestaande standaarden - </a:t>
            </a:r>
            <a:r>
              <a:rPr lang="en" sz="3200" b="1"/>
              <a:t>SEMIC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91"/>
          <p:cNvSpPr txBox="1"/>
          <p:nvPr/>
        </p:nvSpPr>
        <p:spPr>
          <a:xfrm>
            <a:off x="1319851" y="2256778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Toegevoegde waarde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701" y="2252061"/>
            <a:ext cx="364868" cy="36486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1"/>
          <p:cNvSpPr txBox="1"/>
          <p:nvPr/>
        </p:nvSpPr>
        <p:spPr>
          <a:xfrm>
            <a:off x="1212575" y="3317818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1"/>
          <p:cNvSpPr txBox="1"/>
          <p:nvPr/>
        </p:nvSpPr>
        <p:spPr>
          <a:xfrm>
            <a:off x="781050" y="4204917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indent="-311150">
              <a:buSzPts val="1300"/>
              <a:buChar char="●"/>
            </a:pPr>
            <a:r>
              <a:rPr lang="en" sz="1300"/>
              <a:t>LDES </a:t>
            </a:r>
            <a:r>
              <a:rPr lang="en" sz="1300" err="1"/>
              <a:t>specificatie</a:t>
            </a:r>
            <a:r>
              <a:rPr lang="en" sz="1300"/>
              <a:t> 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</a:rPr>
              <a:t>https://w3id.org/ldes/specification</a:t>
            </a:r>
            <a:endParaRPr sz="1300">
              <a:solidFill>
                <a:schemeClr val="hlink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/>
          </a:p>
        </p:txBody>
      </p:sp>
      <p:sp>
        <p:nvSpPr>
          <p:cNvPr id="692" name="Google Shape;692;p91"/>
          <p:cNvSpPr txBox="1"/>
          <p:nvPr/>
        </p:nvSpPr>
        <p:spPr>
          <a:xfrm>
            <a:off x="832650" y="2797036"/>
            <a:ext cx="688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Theoretisch verklaren:</a:t>
            </a:r>
            <a:endParaRPr sz="13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Wat een LDES is</a:t>
            </a:r>
            <a:endParaRPr sz="13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Waarvoor het gebruikt kan worden</a:t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92"/>
          <p:cNvGrpSpPr/>
          <p:nvPr/>
        </p:nvGrpSpPr>
        <p:grpSpPr>
          <a:xfrm>
            <a:off x="820854" y="1237989"/>
            <a:ext cx="2728519" cy="2723643"/>
            <a:chOff x="3183650" y="1227782"/>
            <a:chExt cx="2728519" cy="2723643"/>
          </a:xfrm>
        </p:grpSpPr>
        <p:sp>
          <p:nvSpPr>
            <p:cNvPr id="698" name="Google Shape;698;p92"/>
            <p:cNvSpPr/>
            <p:nvPr/>
          </p:nvSpPr>
          <p:spPr>
            <a:xfrm>
              <a:off x="3231819" y="1227782"/>
              <a:ext cx="2680350" cy="2687950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4" y="706"/>
                  </a:lnTo>
                  <a:lnTo>
                    <a:pt x="704" y="0"/>
                  </a:lnTo>
                  <a:lnTo>
                    <a:pt x="0" y="0"/>
                  </a:lnTo>
                  <a:close/>
                  <a:moveTo>
                    <a:pt x="675" y="676"/>
                  </a:moveTo>
                  <a:lnTo>
                    <a:pt x="31" y="676"/>
                  </a:lnTo>
                  <a:lnTo>
                    <a:pt x="31" y="31"/>
                  </a:lnTo>
                  <a:lnTo>
                    <a:pt x="675" y="31"/>
                  </a:lnTo>
                  <a:lnTo>
                    <a:pt x="675" y="676"/>
                  </a:lnTo>
                  <a:close/>
                  <a:moveTo>
                    <a:pt x="654" y="303"/>
                  </a:moveTo>
                  <a:lnTo>
                    <a:pt x="633" y="303"/>
                  </a:lnTo>
                  <a:lnTo>
                    <a:pt x="633" y="272"/>
                  </a:lnTo>
                  <a:lnTo>
                    <a:pt x="602" y="272"/>
                  </a:lnTo>
                  <a:lnTo>
                    <a:pt x="602" y="229"/>
                  </a:lnTo>
                  <a:lnTo>
                    <a:pt x="56" y="229"/>
                  </a:lnTo>
                  <a:lnTo>
                    <a:pt x="56" y="477"/>
                  </a:lnTo>
                  <a:lnTo>
                    <a:pt x="602" y="477"/>
                  </a:lnTo>
                  <a:lnTo>
                    <a:pt x="602" y="441"/>
                  </a:lnTo>
                  <a:lnTo>
                    <a:pt x="633" y="441"/>
                  </a:lnTo>
                  <a:lnTo>
                    <a:pt x="633" y="414"/>
                  </a:lnTo>
                  <a:lnTo>
                    <a:pt x="654" y="414"/>
                  </a:lnTo>
                  <a:lnTo>
                    <a:pt x="654" y="303"/>
                  </a:lnTo>
                  <a:close/>
                  <a:moveTo>
                    <a:pt x="572" y="448"/>
                  </a:moveTo>
                  <a:lnTo>
                    <a:pt x="86" y="448"/>
                  </a:lnTo>
                  <a:lnTo>
                    <a:pt x="86" y="259"/>
                  </a:lnTo>
                  <a:lnTo>
                    <a:pt x="572" y="259"/>
                  </a:lnTo>
                  <a:lnTo>
                    <a:pt x="572" y="448"/>
                  </a:lnTo>
                  <a:close/>
                  <a:moveTo>
                    <a:pt x="108" y="278"/>
                  </a:moveTo>
                  <a:lnTo>
                    <a:pt x="187" y="278"/>
                  </a:lnTo>
                  <a:lnTo>
                    <a:pt x="187" y="427"/>
                  </a:lnTo>
                  <a:lnTo>
                    <a:pt x="108" y="427"/>
                  </a:lnTo>
                  <a:lnTo>
                    <a:pt x="108" y="278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92"/>
            <p:cNvSpPr/>
            <p:nvPr/>
          </p:nvSpPr>
          <p:spPr>
            <a:xfrm>
              <a:off x="3276300" y="1266125"/>
              <a:ext cx="2591400" cy="2649600"/>
            </a:xfrm>
            <a:prstGeom prst="rect">
              <a:avLst/>
            </a:prstGeom>
            <a:noFill/>
            <a:ln w="2286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92"/>
            <p:cNvSpPr/>
            <p:nvPr/>
          </p:nvSpPr>
          <p:spPr>
            <a:xfrm>
              <a:off x="3183650" y="3663725"/>
              <a:ext cx="2728500" cy="28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p92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/>
              <a:t>Een korte pauze</a:t>
            </a:r>
            <a:r>
              <a:rPr lang="en"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92"/>
          <p:cNvPicPr preferRelativeResize="0"/>
          <p:nvPr/>
        </p:nvPicPr>
        <p:blipFill rotWithShape="1">
          <a:blip r:embed="rId3">
            <a:alphaModFix/>
          </a:blip>
          <a:srcRect l="1220" r="1132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3"/>
          <p:cNvSpPr txBox="1"/>
          <p:nvPr/>
        </p:nvSpPr>
        <p:spPr>
          <a:xfrm>
            <a:off x="628650" y="273850"/>
            <a:ext cx="8259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</a:t>
            </a:r>
            <a:r>
              <a:rPr lang="en" sz="2900"/>
              <a:t>kom terug</a:t>
            </a:r>
            <a:r>
              <a:rPr lang="en"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" name="Google Shape;708;p93"/>
          <p:cNvGrpSpPr/>
          <p:nvPr/>
        </p:nvGrpSpPr>
        <p:grpSpPr>
          <a:xfrm>
            <a:off x="855903" y="1225198"/>
            <a:ext cx="2699958" cy="2707619"/>
            <a:chOff x="3221304" y="1218766"/>
            <a:chExt cx="2699958" cy="2707619"/>
          </a:xfrm>
        </p:grpSpPr>
        <p:sp>
          <p:nvSpPr>
            <p:cNvPr id="709" name="Google Shape;709;p93"/>
            <p:cNvSpPr/>
            <p:nvPr/>
          </p:nvSpPr>
          <p:spPr>
            <a:xfrm>
              <a:off x="3221304" y="1218766"/>
              <a:ext cx="2699958" cy="2707619"/>
            </a:xfrm>
            <a:custGeom>
              <a:avLst/>
              <a:gdLst/>
              <a:ahLst/>
              <a:cxnLst/>
              <a:rect l="l" t="t" r="r" b="b"/>
              <a:pathLst>
                <a:path w="704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4" y="706"/>
                  </a:lnTo>
                  <a:lnTo>
                    <a:pt x="704" y="0"/>
                  </a:lnTo>
                  <a:lnTo>
                    <a:pt x="0" y="0"/>
                  </a:lnTo>
                  <a:close/>
                  <a:moveTo>
                    <a:pt x="673" y="676"/>
                  </a:moveTo>
                  <a:lnTo>
                    <a:pt x="29" y="676"/>
                  </a:lnTo>
                  <a:lnTo>
                    <a:pt x="29" y="31"/>
                  </a:lnTo>
                  <a:lnTo>
                    <a:pt x="673" y="31"/>
                  </a:lnTo>
                  <a:lnTo>
                    <a:pt x="673" y="676"/>
                  </a:lnTo>
                  <a:close/>
                  <a:moveTo>
                    <a:pt x="654" y="303"/>
                  </a:moveTo>
                  <a:lnTo>
                    <a:pt x="633" y="303"/>
                  </a:lnTo>
                  <a:lnTo>
                    <a:pt x="633" y="272"/>
                  </a:lnTo>
                  <a:lnTo>
                    <a:pt x="600" y="272"/>
                  </a:lnTo>
                  <a:lnTo>
                    <a:pt x="600" y="229"/>
                  </a:lnTo>
                  <a:lnTo>
                    <a:pt x="56" y="229"/>
                  </a:lnTo>
                  <a:lnTo>
                    <a:pt x="56" y="477"/>
                  </a:lnTo>
                  <a:lnTo>
                    <a:pt x="600" y="477"/>
                  </a:lnTo>
                  <a:lnTo>
                    <a:pt x="600" y="441"/>
                  </a:lnTo>
                  <a:lnTo>
                    <a:pt x="633" y="441"/>
                  </a:lnTo>
                  <a:lnTo>
                    <a:pt x="633" y="414"/>
                  </a:lnTo>
                  <a:lnTo>
                    <a:pt x="654" y="414"/>
                  </a:lnTo>
                  <a:lnTo>
                    <a:pt x="654" y="303"/>
                  </a:lnTo>
                  <a:close/>
                  <a:moveTo>
                    <a:pt x="571" y="448"/>
                  </a:moveTo>
                  <a:lnTo>
                    <a:pt x="85" y="448"/>
                  </a:lnTo>
                  <a:lnTo>
                    <a:pt x="85" y="259"/>
                  </a:lnTo>
                  <a:lnTo>
                    <a:pt x="571" y="259"/>
                  </a:lnTo>
                  <a:lnTo>
                    <a:pt x="571" y="448"/>
                  </a:lnTo>
                  <a:close/>
                  <a:moveTo>
                    <a:pt x="549" y="278"/>
                  </a:moveTo>
                  <a:lnTo>
                    <a:pt x="549" y="427"/>
                  </a:lnTo>
                  <a:lnTo>
                    <a:pt x="417" y="427"/>
                  </a:lnTo>
                  <a:lnTo>
                    <a:pt x="417" y="278"/>
                  </a:lnTo>
                  <a:lnTo>
                    <a:pt x="549" y="278"/>
                  </a:lnTo>
                  <a:close/>
                  <a:moveTo>
                    <a:pt x="261" y="278"/>
                  </a:moveTo>
                  <a:lnTo>
                    <a:pt x="395" y="278"/>
                  </a:lnTo>
                  <a:lnTo>
                    <a:pt x="395" y="427"/>
                  </a:lnTo>
                  <a:lnTo>
                    <a:pt x="261" y="427"/>
                  </a:lnTo>
                  <a:lnTo>
                    <a:pt x="261" y="278"/>
                  </a:lnTo>
                  <a:close/>
                  <a:moveTo>
                    <a:pt x="107" y="278"/>
                  </a:moveTo>
                  <a:lnTo>
                    <a:pt x="239" y="278"/>
                  </a:lnTo>
                  <a:lnTo>
                    <a:pt x="239" y="427"/>
                  </a:lnTo>
                  <a:lnTo>
                    <a:pt x="107" y="427"/>
                  </a:lnTo>
                  <a:lnTo>
                    <a:pt x="107" y="278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93"/>
            <p:cNvSpPr/>
            <p:nvPr/>
          </p:nvSpPr>
          <p:spPr>
            <a:xfrm>
              <a:off x="3285925" y="1303350"/>
              <a:ext cx="2583300" cy="2589300"/>
            </a:xfrm>
            <a:prstGeom prst="rect">
              <a:avLst/>
            </a:prstGeom>
            <a:noFill/>
            <a:ln w="2286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p93"/>
          <p:cNvSpPr/>
          <p:nvPr/>
        </p:nvSpPr>
        <p:spPr>
          <a:xfrm>
            <a:off x="3056365" y="1178845"/>
            <a:ext cx="30447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93"/>
          <p:cNvPicPr preferRelativeResize="0"/>
          <p:nvPr/>
        </p:nvPicPr>
        <p:blipFill rotWithShape="1">
          <a:blip r:embed="rId3">
            <a:alphaModFix/>
          </a:blip>
          <a:srcRect l="25565" r="25570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4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Brainstorm oefening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718" name="Google Shape;718;p9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/>
        </p:nvSpPr>
        <p:spPr>
          <a:xfrm>
            <a:off x="921433" y="927663"/>
            <a:ext cx="7905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is de scope &gt;&lt;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cases?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Afbakenen van de verschillende use cases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problemen willen we oplossen?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 ligt de prioriteit?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</a:t>
            </a:r>
            <a:r>
              <a:rPr lang="e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informatie hebben we nodig van welke stakeholders?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stemmen we de overeenkomsti</a:t>
            </a:r>
            <a:r>
              <a:rPr lang="en" sz="1800"/>
              <a:t>g</a:t>
            </a: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informatie van de verschillende stakeholders op elkaar af?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9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Oefening - definiëren van de scope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043" y="982698"/>
            <a:ext cx="350828" cy="35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298" y="2646492"/>
            <a:ext cx="380315" cy="38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Brainstorm oefening</a:t>
            </a:r>
            <a:endParaRPr sz="30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</p:txBody>
      </p:sp>
      <p:sp>
        <p:nvSpPr>
          <p:cNvPr id="732" name="Google Shape;732;p96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90’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3" name="Google Shape;733;p96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151" y="1044959"/>
            <a:ext cx="5331691" cy="9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648" y="2242752"/>
            <a:ext cx="4059826" cy="25332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0"/>
          <p:cNvSpPr txBox="1"/>
          <p:nvPr/>
        </p:nvSpPr>
        <p:spPr>
          <a:xfrm>
            <a:off x="792150" y="273850"/>
            <a:ext cx="77232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zaken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0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70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0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70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0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microfoon van deelnemers staat altijd op </a:t>
            </a:r>
            <a:r>
              <a:rPr lang="en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mute </a:t>
            </a:r>
            <a:r>
              <a:rPr lang="en" sz="1600" i="0" u="none" strike="noStrike" cap="none">
                <a:solidFill>
                  <a:schemeClr val="dk1"/>
                </a:solidFill>
              </a:rPr>
              <a:t>wanneer </a:t>
            </a:r>
            <a:r>
              <a:rPr lang="en" sz="1600">
                <a:solidFill>
                  <a:schemeClr val="dk1"/>
                </a:solidFill>
              </a:rPr>
              <a:t>men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niet spreekt</a:t>
            </a:r>
            <a:endParaRPr sz="1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13" name="Google Shape;413;p70"/>
          <p:cNvSpPr/>
          <p:nvPr/>
        </p:nvSpPr>
        <p:spPr>
          <a:xfrm>
            <a:off x="929475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Vragen en suggesties kunnen kunnen ook steeds gecommuniceerd worden via de </a:t>
            </a:r>
            <a:r>
              <a:rPr lang="en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</a:t>
            </a:r>
            <a:r>
              <a:rPr lang="en" sz="1600" b="1">
                <a:solidFill>
                  <a:srgbClr val="FFFFFF"/>
                </a:solidFill>
              </a:rPr>
              <a:t>t</a:t>
            </a:r>
            <a:r>
              <a:rPr lang="en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70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Steek je </a:t>
            </a:r>
            <a:r>
              <a:rPr lang="en" sz="1600" b="1" i="0" u="none" strike="noStrike" cap="none">
                <a:solidFill>
                  <a:srgbClr val="FFFFFF"/>
                </a:solidFill>
              </a:rPr>
              <a:t>virtuele </a:t>
            </a:r>
            <a:r>
              <a:rPr lang="en" sz="1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 </a:t>
            </a:r>
            <a:r>
              <a:rPr lang="en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 indien je iets wil zeggen.</a:t>
            </a:r>
            <a:br>
              <a:rPr lang="en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Interactie wordt aangemoedigd! 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0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</a:rPr>
              <a:t>J</a:t>
            </a:r>
            <a:r>
              <a:rPr lang="en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a/nee vragen 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kan je beantwoorden via de chat: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 = +1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Neen = - 1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Neutraal = 0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0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70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0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0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3225" y="2571738"/>
            <a:ext cx="481025" cy="4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0"/>
          <p:cNvSpPr txBox="1"/>
          <p:nvPr/>
        </p:nvSpPr>
        <p:spPr>
          <a:xfrm>
            <a:off x="4242875" y="2936350"/>
            <a:ext cx="82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 sz="7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amera aangemoedigd</a:t>
            </a:r>
            <a:endParaRPr sz="7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7"/>
          <p:cNvSpPr txBox="1"/>
          <p:nvPr/>
        </p:nvSpPr>
        <p:spPr>
          <a:xfrm>
            <a:off x="699400" y="940053"/>
            <a:ext cx="7905900" cy="40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Basisdefinitie van een LDES (fast &amp; slow)</a:t>
            </a:r>
            <a:endParaRPr sz="180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Definitie collectie</a:t>
            </a:r>
            <a:endParaRPr sz="160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Definitie members van de collectie</a:t>
            </a:r>
            <a:endParaRPr sz="160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Definitie shape van de LDES</a:t>
            </a:r>
            <a:endParaRPr sz="160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Definitie basis-LDES</a:t>
            </a:r>
            <a:endParaRPr sz="16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 naar metadata catalogus (DCAT)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Afgeleide datasets</a:t>
            </a:r>
            <a:endParaRPr sz="180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Beschrijving</a:t>
            </a:r>
            <a:endParaRPr sz="160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Versie-materialisatie</a:t>
            </a:r>
            <a:endParaRPr sz="160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Samenvattingen (</a:t>
            </a:r>
            <a:r>
              <a:rPr lang="en" sz="1600" err="1"/>
              <a:t>tijdreeksen</a:t>
            </a:r>
            <a:r>
              <a:rPr lang="en" sz="1600"/>
              <a:t>)</a:t>
            </a:r>
            <a:endParaRPr sz="160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 lineage</a:t>
            </a:r>
            <a:endParaRPr sz="16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Beschrijving versie van een object (OSLO Generiek) 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Retentie policies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Access control</a:t>
            </a:r>
            <a:endParaRPr sz="1800"/>
          </a:p>
        </p:txBody>
      </p:sp>
      <p:sp>
        <p:nvSpPr>
          <p:cNvPr id="741" name="Google Shape;741;p9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/>
              <a:t>Scope uit werkgroep charter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8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>
                <a:solidFill>
                  <a:srgbClr val="4C4C4C"/>
                </a:solidFill>
              </a:rPr>
              <a:t>Volgende stappen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747" name="Google Shape;747;p9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/>
              <a:t>Volgende stappen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p99"/>
          <p:cNvCxnSpPr/>
          <p:nvPr/>
        </p:nvCxnSpPr>
        <p:spPr>
          <a:xfrm>
            <a:off x="2712210" y="3270927"/>
            <a:ext cx="0" cy="3138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54" name="Google Shape;754;p99"/>
          <p:cNvCxnSpPr/>
          <p:nvPr/>
        </p:nvCxnSpPr>
        <p:spPr>
          <a:xfrm>
            <a:off x="4458302" y="3269895"/>
            <a:ext cx="0" cy="513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55" name="Google Shape;755;p99"/>
          <p:cNvCxnSpPr/>
          <p:nvPr/>
        </p:nvCxnSpPr>
        <p:spPr>
          <a:xfrm>
            <a:off x="3474079" y="3800947"/>
            <a:ext cx="0" cy="292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756" name="Google Shape;756;p99"/>
          <p:cNvCxnSpPr/>
          <p:nvPr/>
        </p:nvCxnSpPr>
        <p:spPr>
          <a:xfrm>
            <a:off x="1934370" y="3849446"/>
            <a:ext cx="0" cy="487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57" name="Google Shape;757;p99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december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99"/>
          <p:cNvSpPr/>
          <p:nvPr/>
        </p:nvSpPr>
        <p:spPr>
          <a:xfrm rot="5400000">
            <a:off x="8667380" y="3679584"/>
            <a:ext cx="4101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9" name="Google Shape;759;p99"/>
          <p:cNvCxnSpPr/>
          <p:nvPr/>
        </p:nvCxnSpPr>
        <p:spPr>
          <a:xfrm>
            <a:off x="1184091" y="3116532"/>
            <a:ext cx="3000" cy="5265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60" name="Google Shape;760;p99"/>
          <p:cNvCxnSpPr/>
          <p:nvPr/>
        </p:nvCxnSpPr>
        <p:spPr>
          <a:xfrm>
            <a:off x="4706050" y="2744600"/>
            <a:ext cx="6000" cy="9492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761" name="Google Shape;761;p99"/>
          <p:cNvCxnSpPr/>
          <p:nvPr/>
        </p:nvCxnSpPr>
        <p:spPr>
          <a:xfrm>
            <a:off x="7099353" y="3189336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762" name="Google Shape;762;p99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januari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9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februari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9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maart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99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april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99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mei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9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juni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99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juli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9"/>
          <p:cNvSpPr txBox="1"/>
          <p:nvPr/>
        </p:nvSpPr>
        <p:spPr>
          <a:xfrm>
            <a:off x="628651" y="27146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9"/>
          <p:cNvSpPr txBox="1"/>
          <p:nvPr/>
        </p:nvSpPr>
        <p:spPr>
          <a:xfrm>
            <a:off x="4154652" y="226129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9"/>
          <p:cNvSpPr txBox="1"/>
          <p:nvPr/>
        </p:nvSpPr>
        <p:spPr>
          <a:xfrm>
            <a:off x="6544945" y="2714618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9"/>
          <p:cNvSpPr/>
          <p:nvPr/>
        </p:nvSpPr>
        <p:spPr>
          <a:xfrm rot="-5400000">
            <a:off x="5810651" y="2792973"/>
            <a:ext cx="221100" cy="2426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9"/>
          <p:cNvSpPr txBox="1"/>
          <p:nvPr/>
        </p:nvSpPr>
        <p:spPr>
          <a:xfrm>
            <a:off x="5046420" y="420580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draft specificatie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9"/>
          <p:cNvSpPr/>
          <p:nvPr/>
        </p:nvSpPr>
        <p:spPr>
          <a:xfrm>
            <a:off x="634000" y="3428925"/>
            <a:ext cx="80949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99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augustus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99"/>
          <p:cNvSpPr/>
          <p:nvPr/>
        </p:nvSpPr>
        <p:spPr>
          <a:xfrm>
            <a:off x="1094512" y="227823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99"/>
          <p:cNvSpPr txBox="1"/>
          <p:nvPr/>
        </p:nvSpPr>
        <p:spPr>
          <a:xfrm>
            <a:off x="628651" y="20862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99"/>
          <p:cNvSpPr txBox="1"/>
          <p:nvPr/>
        </p:nvSpPr>
        <p:spPr>
          <a:xfrm>
            <a:off x="628650" y="944803"/>
            <a:ext cx="7886700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" sz="1800" err="1"/>
              <a:t>Thematische</a:t>
            </a:r>
            <a:r>
              <a:rPr lang="en" sz="1800"/>
              <a:t> </a:t>
            </a:r>
            <a:r>
              <a:rPr lang="en" sz="1800" err="1"/>
              <a:t>werkgroep</a:t>
            </a:r>
            <a:r>
              <a:rPr lang="en" sz="1800"/>
              <a:t> 1 op </a:t>
            </a:r>
            <a:r>
              <a:rPr lang="en" sz="1800" b="1"/>
              <a:t>20 </a:t>
            </a:r>
            <a:r>
              <a:rPr lang="en" sz="1800" b="1" err="1"/>
              <a:t>januari</a:t>
            </a:r>
            <a:r>
              <a:rPr lang="en" sz="1800" b="1"/>
              <a:t> 2022</a:t>
            </a:r>
            <a:endParaRPr sz="1400" b="1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err="1"/>
              <a:t>Vergeet</a:t>
            </a:r>
            <a:r>
              <a:rPr lang="en" sz="1800"/>
              <a:t> je </a:t>
            </a:r>
            <a:r>
              <a:rPr lang="en" sz="1800" err="1"/>
              <a:t>zeker</a:t>
            </a:r>
            <a:r>
              <a:rPr lang="en" sz="1800"/>
              <a:t> </a:t>
            </a:r>
            <a:r>
              <a:rPr lang="en" sz="1800" err="1"/>
              <a:t>niet</a:t>
            </a:r>
            <a:r>
              <a:rPr lang="en" sz="1800"/>
              <a:t> in </a:t>
            </a:r>
            <a:r>
              <a:rPr lang="en" sz="1800" err="1"/>
              <a:t>te</a:t>
            </a:r>
            <a:r>
              <a:rPr lang="en" sz="1800"/>
              <a:t> </a:t>
            </a:r>
            <a:r>
              <a:rPr lang="en" sz="1800" err="1"/>
              <a:t>schrijven</a:t>
            </a:r>
            <a:r>
              <a:rPr lang="en" sz="1800"/>
              <a:t>!</a:t>
            </a:r>
            <a:endParaRPr sz="1800"/>
          </a:p>
          <a:p>
            <a:r>
              <a:rPr lang="en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https://overheid.vlaanderen.be/opleiding/oslo-ldes</a:t>
            </a:r>
            <a:br>
              <a:rPr lang="en" sz="1800"/>
            </a:br>
            <a:r>
              <a:rPr lang="en" sz="1800"/>
              <a:t> 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99"/>
          <p:cNvSpPr txBox="1"/>
          <p:nvPr/>
        </p:nvSpPr>
        <p:spPr>
          <a:xfrm>
            <a:off x="7914149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</a:rPr>
              <a:t>september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90;p85">
            <a:extLst>
              <a:ext uri="{FF2B5EF4-FFF2-40B4-BE49-F238E27FC236}">
                <a16:creationId xmlns:a16="http://schemas.microsoft.com/office/drawing/2014/main" id="{12E12397-74DE-4772-9264-27EE5D11CC8B}"/>
              </a:ext>
            </a:extLst>
          </p:cNvPr>
          <p:cNvSpPr txBox="1"/>
          <p:nvPr/>
        </p:nvSpPr>
        <p:spPr>
          <a:xfrm>
            <a:off x="1372566" y="441203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>
                <a:solidFill>
                  <a:schemeClr val="dk1"/>
                </a:solidFill>
              </a:rPr>
              <a:t>1</a:t>
            </a:r>
            <a:br>
              <a:rPr lang="en" sz="1050" b="1">
                <a:solidFill>
                  <a:schemeClr val="dk1"/>
                </a:solidFill>
              </a:rPr>
            </a:br>
            <a:r>
              <a:rPr lang="en" sz="1050" i="1">
                <a:solidFill>
                  <a:schemeClr val="dk1"/>
                </a:solidFill>
              </a:rPr>
              <a:t>(20/01)</a:t>
            </a:r>
            <a:endParaRPr sz="50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91;p85">
            <a:extLst>
              <a:ext uri="{FF2B5EF4-FFF2-40B4-BE49-F238E27FC236}">
                <a16:creationId xmlns:a16="http://schemas.microsoft.com/office/drawing/2014/main" id="{8B2F7BB8-9DC3-490C-A004-3488651FA6CF}"/>
              </a:ext>
            </a:extLst>
          </p:cNvPr>
          <p:cNvSpPr txBox="1"/>
          <p:nvPr/>
        </p:nvSpPr>
        <p:spPr>
          <a:xfrm>
            <a:off x="2157172" y="2679639"/>
            <a:ext cx="11088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lang="en" sz="1050" b="1">
                <a:solidFill>
                  <a:schemeClr val="dk1"/>
                </a:solidFill>
              </a:rPr>
              <a:t> </a:t>
            </a:r>
            <a:r>
              <a:rPr lang="en" sz="1050" i="1">
                <a:solidFill>
                  <a:schemeClr val="dk1"/>
                </a:solidFill>
              </a:rPr>
              <a:t>(17/02)</a:t>
            </a:r>
            <a:endParaRPr lang="en-US" sz="500" i="1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" name="Google Shape;592;p85">
            <a:extLst>
              <a:ext uri="{FF2B5EF4-FFF2-40B4-BE49-F238E27FC236}">
                <a16:creationId xmlns:a16="http://schemas.microsoft.com/office/drawing/2014/main" id="{AECDE455-4C2C-4376-BBE2-86F7BDEA34DC}"/>
              </a:ext>
            </a:extLst>
          </p:cNvPr>
          <p:cNvSpPr txBox="1"/>
          <p:nvPr/>
        </p:nvSpPr>
        <p:spPr>
          <a:xfrm>
            <a:off x="2890123" y="417050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br>
              <a:rPr lang="en-US"/>
            </a:br>
            <a:r>
              <a:rPr lang="en" sz="1050" i="1">
                <a:solidFill>
                  <a:schemeClr val="dk1"/>
                </a:solidFill>
              </a:rPr>
              <a:t>(17/03)</a:t>
            </a:r>
            <a:endParaRPr lang="en-US" sz="500" i="1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" name="Google Shape;593;p85">
            <a:extLst>
              <a:ext uri="{FF2B5EF4-FFF2-40B4-BE49-F238E27FC236}">
                <a16:creationId xmlns:a16="http://schemas.microsoft.com/office/drawing/2014/main" id="{D9B8251A-A347-441F-95E9-56965015C353}"/>
              </a:ext>
            </a:extLst>
          </p:cNvPr>
          <p:cNvSpPr txBox="1"/>
          <p:nvPr/>
        </p:nvSpPr>
        <p:spPr>
          <a:xfrm>
            <a:off x="3633442" y="267675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SzPts val="1050"/>
            </a:pP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</a:t>
            </a:r>
            <a:br>
              <a:rPr lang="en-US"/>
            </a:br>
            <a:r>
              <a:rPr lang="en" sz="1050" i="1">
                <a:solidFill>
                  <a:schemeClr val="dk1"/>
                </a:solidFill>
              </a:rPr>
              <a:t>(28/04)</a:t>
            </a:r>
            <a:endParaRPr lang="en-US" sz="500" i="1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100"/>
          <p:cNvGrpSpPr/>
          <p:nvPr/>
        </p:nvGrpSpPr>
        <p:grpSpPr>
          <a:xfrm>
            <a:off x="641992" y="1369515"/>
            <a:ext cx="478299" cy="478299"/>
            <a:chOff x="4640263" y="1219200"/>
            <a:chExt cx="123825" cy="123825"/>
          </a:xfrm>
        </p:grpSpPr>
        <p:sp>
          <p:nvSpPr>
            <p:cNvPr id="789" name="Google Shape;789;p100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00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00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00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00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" name="Google Shape;794;p100"/>
          <p:cNvGrpSpPr/>
          <p:nvPr/>
        </p:nvGrpSpPr>
        <p:grpSpPr>
          <a:xfrm>
            <a:off x="630429" y="1990455"/>
            <a:ext cx="470610" cy="478327"/>
            <a:chOff x="6215424" y="4028218"/>
            <a:chExt cx="202814" cy="206140"/>
          </a:xfrm>
        </p:grpSpPr>
        <p:sp>
          <p:nvSpPr>
            <p:cNvPr id="795" name="Google Shape;795;p100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00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00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00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00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100"/>
          <p:cNvGrpSpPr/>
          <p:nvPr/>
        </p:nvGrpSpPr>
        <p:grpSpPr>
          <a:xfrm>
            <a:off x="636286" y="3223191"/>
            <a:ext cx="471655" cy="471655"/>
            <a:chOff x="4287838" y="1854201"/>
            <a:chExt cx="149225" cy="149225"/>
          </a:xfrm>
        </p:grpSpPr>
        <p:sp>
          <p:nvSpPr>
            <p:cNvPr id="801" name="Google Shape;801;p100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2" name="Google Shape;802;p100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803" name="Google Shape;803;p100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804" name="Google Shape;804;p100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100"/>
          <p:cNvSpPr/>
          <p:nvPr/>
        </p:nvSpPr>
        <p:spPr>
          <a:xfrm>
            <a:off x="628651" y="2613201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00"/>
          <p:cNvSpPr txBox="1"/>
          <p:nvPr/>
        </p:nvSpPr>
        <p:spPr>
          <a:xfrm>
            <a:off x="1267625" y="1454825"/>
            <a:ext cx="528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</a:t>
            </a:r>
            <a:r>
              <a:rPr lang="en" sz="1600"/>
              <a:t>en van </a:t>
            </a: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input van de brainstorm oefening.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00"/>
          <p:cNvSpPr txBox="1"/>
          <p:nvPr/>
        </p:nvSpPr>
        <p:spPr>
          <a:xfrm>
            <a:off x="1267622" y="1962635"/>
            <a:ext cx="631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Verspreid de belangrijkste bevindingen van deze werkgroep, feedback wordt gewaardeerd!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00"/>
          <p:cNvSpPr txBox="1"/>
          <p:nvPr/>
        </p:nvSpPr>
        <p:spPr>
          <a:xfrm>
            <a:off x="1267621" y="2664279"/>
            <a:ext cx="524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Verder onderzoek en voorbereiding van de eerste thematische werkgroep.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00"/>
          <p:cNvSpPr txBox="1"/>
          <p:nvPr/>
        </p:nvSpPr>
        <p:spPr>
          <a:xfrm>
            <a:off x="1267620" y="3289723"/>
            <a:ext cx="360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Informatie verzamelen via GitHub!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0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 – in de tussentijd...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1"/>
          <p:cNvSpPr txBox="1"/>
          <p:nvPr/>
        </p:nvSpPr>
        <p:spPr>
          <a:xfrm>
            <a:off x="628650" y="1346450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01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01"/>
          <p:cNvSpPr txBox="1"/>
          <p:nvPr/>
        </p:nvSpPr>
        <p:spPr>
          <a:xfrm>
            <a:off x="689075" y="2439475"/>
            <a:ext cx="37662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per e-mail worden gegeven aan de volgende personen: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laurens.vercauteren@vlaanderen.be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/>
              <a:t>thijs.hegge</a:t>
            </a:r>
            <a:r>
              <a:rPr lang="en" sz="1500" b="0" i="0" strike="noStrike" cap="none">
                <a:latin typeface="Arial"/>
                <a:ea typeface="Arial"/>
                <a:cs typeface="Arial"/>
                <a:sym typeface="Arial"/>
              </a:rPr>
              <a:t>@vlaanderen.be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arne.vanderstuyft@vlaanderen.be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18" name="Google Shape;818;p101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01"/>
          <p:cNvSpPr txBox="1"/>
          <p:nvPr/>
        </p:nvSpPr>
        <p:spPr>
          <a:xfrm>
            <a:off x="5114200" y="2289350"/>
            <a:ext cx="3401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kan gegeven worden via GitHub: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https://github.com/Informatievlaanderen/OSLOthema-ldes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Via het aanmaken van </a:t>
            </a: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0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samenwerking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01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0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3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4800" b="1">
                <a:solidFill>
                  <a:srgbClr val="4C4C4C"/>
                </a:solidFill>
              </a:rPr>
              <a:t>Bedankt!</a:t>
            </a:r>
            <a:endParaRPr sz="4800"/>
          </a:p>
        </p:txBody>
      </p:sp>
      <p:sp>
        <p:nvSpPr>
          <p:cNvPr id="834" name="Google Shape;834;p103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71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8575" y="1510075"/>
            <a:ext cx="2618675" cy="309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7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err="1"/>
              <a:t>Opname</a:t>
            </a:r>
            <a:r>
              <a:rPr lang="en" sz="3200" b="1"/>
              <a:t>? </a:t>
            </a:r>
            <a:br>
              <a:rPr lang="en" sz="3200" b="1"/>
            </a:br>
            <a:r>
              <a:rPr lang="en" sz="3200" b="1" err="1"/>
              <a:t>Medewerking</a:t>
            </a:r>
            <a:r>
              <a:rPr lang="en" sz="3200" b="1"/>
              <a:t> OSLO </a:t>
            </a:r>
            <a:r>
              <a:rPr lang="en" sz="3200" b="1" err="1"/>
              <a:t>standaard</a:t>
            </a:r>
            <a:r>
              <a:rPr lang="en" sz="3200" b="1"/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Welkom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introductie</a:t>
            </a:r>
            <a:endParaRPr err="1"/>
          </a:p>
        </p:txBody>
      </p:sp>
      <p:sp>
        <p:nvSpPr>
          <p:cNvPr id="434" name="Google Shape;434;p72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" sz="1400">
                <a:solidFill>
                  <a:srgbClr val="4C4C4C"/>
                </a:solidFill>
              </a:rPr>
              <a:t>Mural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435" name="Google Shape;435;p72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Wie is wie? Verwachtingen?</a:t>
            </a:r>
            <a:endParaRPr sz="1200"/>
          </a:p>
        </p:txBody>
      </p:sp>
      <p:sp>
        <p:nvSpPr>
          <p:cNvPr id="441" name="Google Shape;441;p73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73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151" y="1044959"/>
            <a:ext cx="5331691" cy="92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648" y="2242752"/>
            <a:ext cx="4059826" cy="25332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Context</a:t>
            </a:r>
            <a:endParaRPr/>
          </a:p>
          <a:p>
            <a:r>
              <a:rPr lang="en"/>
              <a:t> </a:t>
            </a:r>
            <a:br>
              <a:rPr lang="en-US"/>
            </a:br>
            <a:r>
              <a:rPr lang="en"/>
              <a:t>Linked Data Event Streams</a:t>
            </a:r>
            <a:endParaRPr/>
          </a:p>
        </p:txBody>
      </p:sp>
      <p:sp>
        <p:nvSpPr>
          <p:cNvPr id="450" name="Google Shape;450;p7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ts val="3200"/>
            </a:pPr>
            <a:r>
              <a:rPr lang="en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/>
          </a:p>
        </p:txBody>
      </p:sp>
      <p:sp>
        <p:nvSpPr>
          <p:cNvPr id="456" name="Google Shape;456;p75"/>
          <p:cNvSpPr txBox="1">
            <a:spLocks noGrp="1"/>
          </p:cNvSpPr>
          <p:nvPr>
            <p:ph type="body" idx="1"/>
          </p:nvPr>
        </p:nvSpPr>
        <p:spPr>
          <a:xfrm>
            <a:off x="540000" y="961220"/>
            <a:ext cx="80640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" sz="1600"/>
              <a:t>Linked Data </a:t>
            </a:r>
            <a:r>
              <a:rPr lang="en" sz="1600" err="1"/>
              <a:t>publicatie</a:t>
            </a:r>
            <a:r>
              <a:rPr lang="en" sz="1600"/>
              <a:t> zit in de lift in Vlaanderen: </a:t>
            </a:r>
            <a:br>
              <a:rPr lang="en" sz="1600"/>
            </a:br>
            <a:r>
              <a:rPr lang="en" sz="1600" err="1"/>
              <a:t>iets</a:t>
            </a:r>
            <a:r>
              <a:rPr lang="en" sz="1600"/>
              <a:t> </a:t>
            </a:r>
            <a:r>
              <a:rPr lang="en" sz="1600" err="1"/>
              <a:t>informelere</a:t>
            </a:r>
            <a:r>
              <a:rPr lang="en" sz="1600"/>
              <a:t> </a:t>
            </a:r>
            <a:r>
              <a:rPr lang="en" sz="1600" err="1"/>
              <a:t>afspraken</a:t>
            </a:r>
            <a:r>
              <a:rPr lang="en" sz="1600"/>
              <a:t> </a:t>
            </a:r>
            <a:r>
              <a:rPr lang="en" sz="1600" err="1"/>
              <a:t>voor</a:t>
            </a:r>
            <a:r>
              <a:rPr lang="en" sz="1600"/>
              <a:t> </a:t>
            </a:r>
            <a:r>
              <a:rPr lang="en" sz="1600" err="1"/>
              <a:t>replicatie</a:t>
            </a:r>
            <a:r>
              <a:rPr lang="en" sz="1600"/>
              <a:t> </a:t>
            </a:r>
            <a:r>
              <a:rPr lang="en" sz="1600" err="1"/>
              <a:t>en</a:t>
            </a:r>
            <a:r>
              <a:rPr lang="en" sz="1600"/>
              <a:t> </a:t>
            </a:r>
            <a:r>
              <a:rPr lang="en" sz="1600" err="1"/>
              <a:t>synchronisatie</a:t>
            </a:r>
            <a:r>
              <a:rPr lang="en" sz="1600"/>
              <a:t> (SEMIC LDES) </a:t>
            </a:r>
            <a:r>
              <a:rPr lang="en" sz="1600" err="1"/>
              <a:t>werd</a:t>
            </a:r>
            <a:r>
              <a:rPr lang="en" sz="1600"/>
              <a:t> reeds </a:t>
            </a:r>
            <a:r>
              <a:rPr lang="en" sz="1600" err="1"/>
              <a:t>geadopteerd</a:t>
            </a:r>
            <a:r>
              <a:rPr lang="en" sz="1600"/>
              <a:t> door </a:t>
            </a:r>
            <a:r>
              <a:rPr lang="en" sz="1600" err="1"/>
              <a:t>verschillende</a:t>
            </a:r>
            <a:r>
              <a:rPr lang="en" sz="1600"/>
              <a:t> </a:t>
            </a:r>
            <a:r>
              <a:rPr lang="en" sz="1600" err="1"/>
              <a:t>partijen</a:t>
            </a:r>
            <a:r>
              <a:rPr lang="en" sz="1600"/>
              <a:t> </a:t>
            </a:r>
            <a:r>
              <a:rPr lang="en" sz="1600" err="1"/>
              <a:t>hier</a:t>
            </a:r>
            <a:r>
              <a:rPr lang="en" sz="1600"/>
              <a:t> </a:t>
            </a:r>
            <a:r>
              <a:rPr lang="en" sz="1600" err="1"/>
              <a:t>ook</a:t>
            </a:r>
            <a:r>
              <a:rPr lang="en" sz="1600"/>
              <a:t> </a:t>
            </a:r>
            <a:r>
              <a:rPr lang="en" sz="1600" err="1"/>
              <a:t>vandaag</a:t>
            </a:r>
            <a:r>
              <a:rPr lang="en" sz="1600"/>
              <a:t> </a:t>
            </a:r>
            <a:r>
              <a:rPr lang="en" sz="1600" err="1"/>
              <a:t>aanwezig</a:t>
            </a:r>
            <a:br>
              <a:rPr lang="en" sz="1600"/>
            </a:br>
            <a:endParaRPr lang="en" sz="1600"/>
          </a:p>
          <a:p>
            <a:pPr marL="342900" indent="-342900">
              <a:buFontTx/>
              <a:buChar char="-"/>
            </a:pPr>
            <a:r>
              <a:rPr lang="en" sz="1600"/>
              <a:t>OSLO LDES </a:t>
            </a:r>
            <a:r>
              <a:rPr lang="en" sz="1600" err="1"/>
              <a:t>traject</a:t>
            </a:r>
            <a:r>
              <a:rPr lang="en" sz="1600"/>
              <a:t> </a:t>
            </a:r>
            <a:r>
              <a:rPr lang="en" sz="1600" err="1"/>
              <a:t>wordt</a:t>
            </a:r>
            <a:r>
              <a:rPr lang="en" sz="1600"/>
              <a:t> </a:t>
            </a:r>
            <a:r>
              <a:rPr lang="en" sz="1600" err="1"/>
              <a:t>gefinancierd</a:t>
            </a:r>
            <a:r>
              <a:rPr lang="en" sz="1600"/>
              <a:t> door het </a:t>
            </a:r>
            <a:r>
              <a:rPr lang="en" sz="1600" err="1"/>
              <a:t>relanceproject</a:t>
            </a:r>
            <a:r>
              <a:rPr lang="en" sz="1600"/>
              <a:t> ‘</a:t>
            </a:r>
            <a:r>
              <a:rPr lang="en" sz="1600" err="1"/>
              <a:t>Vlaamse</a:t>
            </a:r>
            <a:r>
              <a:rPr lang="en" sz="1600"/>
              <a:t> Sensor Data Space’.</a:t>
            </a:r>
            <a:br>
              <a:rPr lang="en" sz="1600"/>
            </a:br>
            <a:endParaRPr lang="en" sz="1600"/>
          </a:p>
          <a:p>
            <a:pPr marL="342900" indent="-342900">
              <a:buFontTx/>
              <a:buChar char="-"/>
            </a:pPr>
            <a:r>
              <a:rPr lang="en" sz="1600"/>
              <a:t>OSLO LDES relevant </a:t>
            </a:r>
            <a:r>
              <a:rPr lang="en" sz="1600" err="1"/>
              <a:t>voor</a:t>
            </a:r>
            <a:r>
              <a:rPr lang="en" sz="1600"/>
              <a:t> </a:t>
            </a:r>
            <a:r>
              <a:rPr lang="en" sz="1600" err="1"/>
              <a:t>dataowners</a:t>
            </a:r>
            <a:r>
              <a:rPr lang="en" sz="1600"/>
              <a:t>, </a:t>
            </a:r>
            <a:r>
              <a:rPr lang="en" sz="1600" err="1"/>
              <a:t>datapublishers</a:t>
            </a:r>
            <a:r>
              <a:rPr lang="en" sz="1600"/>
              <a:t> </a:t>
            </a:r>
            <a:r>
              <a:rPr lang="en" sz="1600" err="1"/>
              <a:t>en</a:t>
            </a:r>
            <a:r>
              <a:rPr lang="en" sz="1600"/>
              <a:t> </a:t>
            </a:r>
            <a:r>
              <a:rPr lang="en" sz="1600" err="1"/>
              <a:t>hergebruikers</a:t>
            </a:r>
            <a:r>
              <a:rPr lang="en" sz="1600"/>
              <a:t> van </a:t>
            </a:r>
            <a:r>
              <a:rPr lang="en" sz="1600" err="1"/>
              <a:t>datastromen</a:t>
            </a:r>
            <a:br>
              <a:rPr lang="en" sz="1600"/>
            </a:br>
            <a:endParaRPr lang="en" sz="1600"/>
          </a:p>
          <a:p>
            <a:pPr marL="342900" indent="-342900">
              <a:buFontTx/>
              <a:buChar char="-"/>
            </a:pPr>
            <a:r>
              <a:rPr lang="en" sz="1600"/>
              <a:t>Focus op de </a:t>
            </a:r>
            <a:r>
              <a:rPr lang="en" sz="1600" err="1"/>
              <a:t>technische</a:t>
            </a:r>
            <a:r>
              <a:rPr lang="en" sz="1600"/>
              <a:t> </a:t>
            </a:r>
            <a:r>
              <a:rPr lang="en" sz="1600" err="1"/>
              <a:t>harmonisering</a:t>
            </a:r>
            <a:br>
              <a:rPr lang="en" sz="1600"/>
            </a:br>
            <a:endParaRPr lang="en" sz="1600"/>
          </a:p>
          <a:p>
            <a:pPr marL="342900" indent="-342900">
              <a:buFontTx/>
              <a:buChar char="-"/>
            </a:pPr>
            <a:r>
              <a:rPr lang="en" sz="1600" err="1"/>
              <a:t>Wegwerken</a:t>
            </a:r>
            <a:r>
              <a:rPr lang="en" sz="1600"/>
              <a:t> </a:t>
            </a:r>
            <a:r>
              <a:rPr lang="en" sz="1600" err="1"/>
              <a:t>drempels</a:t>
            </a:r>
            <a:r>
              <a:rPr lang="en" sz="1600"/>
              <a:t> </a:t>
            </a:r>
            <a:r>
              <a:rPr lang="en" sz="1600" err="1"/>
              <a:t>m.b.t.datapublishing</a:t>
            </a:r>
            <a:r>
              <a:rPr lang="en" sz="1600"/>
              <a:t> </a:t>
            </a:r>
            <a:r>
              <a:rPr lang="en" sz="1600" err="1"/>
              <a:t>en</a:t>
            </a:r>
            <a:r>
              <a:rPr lang="en" sz="1600"/>
              <a:t> </a:t>
            </a:r>
            <a:r>
              <a:rPr lang="en" sz="1600" err="1"/>
              <a:t>vlot</a:t>
            </a:r>
            <a:r>
              <a:rPr lang="en" sz="1600"/>
              <a:t> </a:t>
            </a:r>
            <a:r>
              <a:rPr lang="en" sz="1600" err="1"/>
              <a:t>hergebruik</a:t>
            </a:r>
            <a:endParaRPr lang="en" sz="1600"/>
          </a:p>
        </p:txBody>
      </p:sp>
    </p:spTree>
    <p:extLst>
      <p:ext uri="{BB962C8B-B14F-4D97-AF65-F5344CB8AC3E}">
        <p14:creationId xmlns:p14="http://schemas.microsoft.com/office/powerpoint/2010/main" val="1341379797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16" ma:contentTypeDescription="Create a new document." ma:contentTypeScope="" ma:versionID="29760de7b8867cc5e09681527e788cb5">
  <xsd:schema xmlns:xsd="http://www.w3.org/2001/XMLSchema" xmlns:xs="http://www.w3.org/2001/XMLSchema" xmlns:p="http://schemas.microsoft.com/office/2006/metadata/properties" xmlns:ns2="abd5de4e-6ecd-4522-a9f4-1c24c7648312" xmlns:ns3="d8af5a5f-e2e6-468c-9f28-f81d99523fed" targetNamespace="http://schemas.microsoft.com/office/2006/metadata/properties" ma:root="true" ma:fieldsID="1084b3a6d4736aeccafab3d83a0f1002" ns2:_="" ns3:_="">
    <xsd:import namespace="abd5de4e-6ecd-4522-a9f4-1c24c7648312"/>
    <xsd:import namespace="d8af5a5f-e2e6-468c-9f28-f81d99523fe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SharedWithUsers xmlns="abd5de4e-6ecd-4522-a9f4-1c24c7648312">
      <UserInfo>
        <DisplayName>De Craene Annelies</DisplayName>
        <AccountId>256</AccountId>
        <AccountType/>
      </UserInfo>
      <UserInfo>
        <DisplayName>Van Lancker Dwight</DisplayName>
        <AccountId>2380</AccountId>
        <AccountType/>
      </UserInfo>
      <UserInfo>
        <DisplayName>Van Nuffelen Bert</DisplayName>
        <AccountId>804</AccountId>
        <AccountType/>
      </UserInfo>
      <UserInfo>
        <DisplayName>Claus Simon</DisplayName>
        <AccountId>3954</AccountId>
        <AccountType/>
      </UserInfo>
      <UserInfo>
        <DisplayName>Walpot Adriaan</DisplayName>
        <AccountId>3585</AccountId>
        <AccountType/>
      </UserInfo>
      <UserInfo>
        <DisplayName>Schodts Frederik</DisplayName>
        <AccountId>3000</AccountId>
        <AccountType/>
      </UserInfo>
      <UserInfo>
        <DisplayName>Vercauteren Laurens</DisplayName>
        <AccountId>2318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16C7CB-1082-4B5A-ADD2-F5BB724B8049}">
  <ds:schemaRefs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ED9453-3AA4-44BD-A078-4467CB814350}">
  <ds:schemaRefs>
    <ds:schemaRef ds:uri="abd5de4e-6ecd-4522-a9f4-1c24c7648312"/>
    <ds:schemaRef ds:uri="d8af5a5f-e2e6-468c-9f28-f81d99523fed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213D9CC-3153-4151-8415-122305C390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2097</Words>
  <Application>Microsoft Office PowerPoint</Application>
  <PresentationFormat>On-screen Show (16:9)</PresentationFormat>
  <Paragraphs>382</Paragraphs>
  <Slides>46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64" baseType="lpstr">
      <vt:lpstr>Arial</vt:lpstr>
      <vt:lpstr>FlandersArtSerif-Regular</vt:lpstr>
      <vt:lpstr>Proxima Nova Extrabold</vt:lpstr>
      <vt:lpstr>Noto Sans Symbols</vt:lpstr>
      <vt:lpstr>Consolas</vt:lpstr>
      <vt:lpstr>FlandersArtSans-Bold</vt:lpstr>
      <vt:lpstr>FlandersArtSans-Regular</vt:lpstr>
      <vt:lpstr>Arial,Sans-Serif</vt:lpstr>
      <vt:lpstr>Helvetica Neue</vt:lpstr>
      <vt:lpstr>FlandersArtSans-Medium</vt:lpstr>
      <vt:lpstr>Proxima Nova Semibold</vt:lpstr>
      <vt:lpstr>Calibri</vt:lpstr>
      <vt:lpstr>Courier New</vt:lpstr>
      <vt:lpstr>Proxima Nova</vt:lpstr>
      <vt:lpstr>Georgia</vt:lpstr>
      <vt:lpstr>4_Presentatie_verbeelding werkt - kopie</vt:lpstr>
      <vt:lpstr>Office Theme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Welkom en introductie</vt:lpstr>
      <vt:lpstr>PowerPoint Presentation</vt:lpstr>
      <vt:lpstr>Context   Linked Data Event Streams</vt:lpstr>
      <vt:lpstr>Context</vt:lpstr>
      <vt:lpstr>PowerPoint Presentation</vt:lpstr>
      <vt:lpstr>PowerPoint Presentation</vt:lpstr>
      <vt:lpstr>Linked Data Event Streams</vt:lpstr>
      <vt:lpstr>In plaats van een hele querying API</vt:lpstr>
      <vt:lpstr>Of in plaats van een data dump</vt:lpstr>
      <vt:lpstr>Een Linked Data Event Stream blijft altijd in-sync</vt:lpstr>
      <vt:lpstr>Voorbeeld in RDF triples 🤓 </vt:lpstr>
      <vt:lpstr>Voorbeelden in het wild </vt:lpstr>
      <vt:lpstr>Frequente vragen</vt:lpstr>
      <vt:lpstr>Prototype mee met referentieimplementaties</vt:lpstr>
      <vt:lpstr>Open Standaarden voor  Linkende Organisaties (OSLO)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Inspiratie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 oefening </vt:lpstr>
      <vt:lpstr>PowerPoint Presentation</vt:lpstr>
      <vt:lpstr>PowerPoint Presentation</vt:lpstr>
      <vt:lpstr>PowerPoint Presentation</vt:lpstr>
      <vt:lpstr>Volgende stappen </vt:lpstr>
      <vt:lpstr>PowerPoint Presentation</vt:lpstr>
      <vt:lpstr>PowerPoint Presentation</vt:lpstr>
      <vt:lpstr>PowerPoint Presentation</vt:lpstr>
      <vt:lpstr>PowerPoint Presentation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Arne Van Der Stuyft</dc:creator>
  <cp:lastModifiedBy>Arne Van Der Stuyft (BE)</cp:lastModifiedBy>
  <cp:revision>2</cp:revision>
  <dcterms:modified xsi:type="dcterms:W3CDTF">2022-01-14T15:25:51Z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</Properties>
</file>